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63" r:id="rId2"/>
    <p:sldId id="352" r:id="rId3"/>
    <p:sldId id="356" r:id="rId4"/>
    <p:sldId id="362" r:id="rId5"/>
    <p:sldId id="357" r:id="rId6"/>
    <p:sldId id="374" r:id="rId7"/>
    <p:sldId id="378" r:id="rId8"/>
    <p:sldId id="375" r:id="rId9"/>
    <p:sldId id="376" r:id="rId10"/>
    <p:sldId id="333" r:id="rId11"/>
    <p:sldId id="358" r:id="rId12"/>
    <p:sldId id="361" r:id="rId13"/>
    <p:sldId id="372" r:id="rId14"/>
    <p:sldId id="349" r:id="rId15"/>
    <p:sldId id="373" r:id="rId16"/>
    <p:sldId id="377" r:id="rId17"/>
    <p:sldId id="379" r:id="rId18"/>
    <p:sldId id="380" r:id="rId19"/>
    <p:sldId id="363" r:id="rId20"/>
  </p:sldIdLst>
  <p:sldSz cx="12192000" cy="6858000"/>
  <p:notesSz cx="68580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9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3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40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C6048-85B7-4F61-A446-1913D696EA86}" type="datetimeFigureOut">
              <a:rPr lang="ru-RU" smtClean="0"/>
              <a:pPr/>
              <a:t>30.06.2022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F5071-7463-4666-B0BC-C220A50FAA12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1360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C6048-85B7-4F61-A446-1913D696EA86}" type="datetimeFigureOut">
              <a:rPr lang="ru-RU" smtClean="0"/>
              <a:pPr/>
              <a:t>30.06.2022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F5071-7463-4666-B0BC-C220A50FAA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938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C6048-85B7-4F61-A446-1913D696EA86}" type="datetimeFigureOut">
              <a:rPr lang="ru-RU" smtClean="0"/>
              <a:pPr/>
              <a:t>30.06.2022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F5071-7463-4666-B0BC-C220A50FAA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6555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C6048-85B7-4F61-A446-1913D696EA86}" type="datetimeFigureOut">
              <a:rPr lang="ru-RU" smtClean="0"/>
              <a:pPr/>
              <a:t>30.06.2022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F5071-7463-4666-B0BC-C220A50FAA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312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C6048-85B7-4F61-A446-1913D696EA86}" type="datetimeFigureOut">
              <a:rPr lang="ru-RU" smtClean="0"/>
              <a:pPr/>
              <a:t>30.06.2022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F5071-7463-4666-B0BC-C220A50FAA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6535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C6048-85B7-4F61-A446-1913D696EA86}" type="datetimeFigureOut">
              <a:rPr lang="ru-RU" smtClean="0"/>
              <a:pPr/>
              <a:t>30.06.2022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F5071-7463-4666-B0BC-C220A50FAA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241347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C6048-85B7-4F61-A446-1913D696EA86}" type="datetimeFigureOut">
              <a:rPr lang="ru-RU" smtClean="0"/>
              <a:pPr/>
              <a:t>30.06.2022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F5071-7463-4666-B0BC-C220A50FAA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30604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C6048-85B7-4F61-A446-1913D696EA86}" type="datetimeFigureOut">
              <a:rPr lang="ru-RU" smtClean="0"/>
              <a:pPr/>
              <a:t>30.06.2022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F5071-7463-4666-B0BC-C220A50FAA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8785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C6048-85B7-4F61-A446-1913D696EA86}" type="datetimeFigureOut">
              <a:rPr lang="ru-RU" smtClean="0"/>
              <a:pPr/>
              <a:t>30.06.2022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F5071-7463-4666-B0BC-C220A50FAA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38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C6048-85B7-4F61-A446-1913D696EA86}" type="datetimeFigureOut">
              <a:rPr lang="ru-RU" smtClean="0"/>
              <a:pPr/>
              <a:t>30.06.2022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F5071-7463-4666-B0BC-C220A50FAA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816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C6048-85B7-4F61-A446-1913D696EA86}" type="datetimeFigureOut">
              <a:rPr lang="ru-RU" smtClean="0"/>
              <a:pPr/>
              <a:t>30.06.2022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F5071-7463-4666-B0BC-C220A50FAA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693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C6048-85B7-4F61-A446-1913D696EA86}" type="datetimeFigureOut">
              <a:rPr lang="ru-RU" smtClean="0"/>
              <a:pPr/>
              <a:t>30.06.2022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F5071-7463-4666-B0BC-C220A50FAA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145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C6048-85B7-4F61-A446-1913D696EA86}" type="datetimeFigureOut">
              <a:rPr lang="ru-RU" smtClean="0"/>
              <a:pPr/>
              <a:t>30.06.2022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F5071-7463-4666-B0BC-C220A50FAA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709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C6048-85B7-4F61-A446-1913D696EA86}" type="datetimeFigureOut">
              <a:rPr lang="ru-RU" smtClean="0"/>
              <a:pPr/>
              <a:t>30.06.2022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F5071-7463-4666-B0BC-C220A50FAA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287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C6048-85B7-4F61-A446-1913D696EA86}" type="datetimeFigureOut">
              <a:rPr lang="ru-RU" smtClean="0"/>
              <a:pPr/>
              <a:t>30.06.2022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F5071-7463-4666-B0BC-C220A50FAA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628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C6048-85B7-4F61-A446-1913D696EA86}" type="datetimeFigureOut">
              <a:rPr lang="ru-RU" smtClean="0"/>
              <a:pPr/>
              <a:t>30.06.2022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F5071-7463-4666-B0BC-C220A50FAA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1061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C6048-85B7-4F61-A446-1913D696EA86}" type="datetimeFigureOut">
              <a:rPr lang="ru-RU" smtClean="0"/>
              <a:pPr/>
              <a:t>30.06.2022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F5071-7463-4666-B0BC-C220A50FAA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242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3000">
              <a:schemeClr val="tx1"/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1CC6048-85B7-4F61-A446-1913D696EA86}" type="datetimeFigureOut">
              <a:rPr lang="ru-RU" smtClean="0"/>
              <a:pPr/>
              <a:t>30.06.2022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56F5071-7463-4666-B0BC-C220A50FAA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49393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  <p:sldLayoutId id="214748371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gosurburo.krasnodar.ru/pravovoe-prosveshchenie/grafik-provedeniya-vyezdnykh-dney-okazaniya-besplatnoy-yuridicheskoy-pomoshchi/" TargetMode="External"/><Relationship Id="rId2" Type="http://schemas.openxmlformats.org/officeDocument/2006/relationships/hyperlink" Target="https://gosurburo.krasnodar.ru/ostavit-obrashchenie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gosurburo.krasnodar.ru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admkrai.krasnodar.ru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7789" y="87025"/>
            <a:ext cx="2416422" cy="2577517"/>
          </a:xfrm>
          <a:prstGeom prst="rect">
            <a:avLst/>
          </a:prstGeom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382596" y="1994482"/>
            <a:ext cx="10989578" cy="257751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4400" b="1" dirty="0">
                <a:solidFill>
                  <a:srgbClr val="C00000"/>
                </a:solidFill>
              </a:rPr>
              <a:t>Об оказании бесплатной </a:t>
            </a:r>
          </a:p>
          <a:p>
            <a:pPr algn="ctr"/>
            <a:r>
              <a:rPr lang="ru-RU" sz="4400" b="1" dirty="0">
                <a:solidFill>
                  <a:srgbClr val="C00000"/>
                </a:solidFill>
              </a:rPr>
              <a:t>юридической помощи</a:t>
            </a:r>
            <a:r>
              <a:rPr lang="en-US" sz="4400" b="1" dirty="0">
                <a:solidFill>
                  <a:srgbClr val="C00000"/>
                </a:solidFill>
              </a:rPr>
              <a:t> </a:t>
            </a:r>
            <a:r>
              <a:rPr lang="ru-RU" sz="4400" b="1" dirty="0">
                <a:solidFill>
                  <a:srgbClr val="C00000"/>
                </a:solidFill>
              </a:rPr>
              <a:t>на </a:t>
            </a:r>
          </a:p>
          <a:p>
            <a:pPr algn="ctr"/>
            <a:r>
              <a:rPr lang="ru-RU" sz="4400" b="1" dirty="0">
                <a:solidFill>
                  <a:srgbClr val="C00000"/>
                </a:solidFill>
              </a:rPr>
              <a:t>территории Краснодарского края</a:t>
            </a:r>
            <a:endParaRPr lang="ru-RU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370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кругленный прямоугольник 12"/>
          <p:cNvSpPr/>
          <p:nvPr/>
        </p:nvSpPr>
        <p:spPr>
          <a:xfrm>
            <a:off x="400806" y="1353571"/>
            <a:ext cx="5346937" cy="58035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 algn="just">
              <a:buFont typeface="Wingdings" panose="05000000000000000000" pitchFamily="2" charset="2"/>
              <a:buChar char="Ø"/>
            </a:pPr>
            <a:endParaRPr lang="ru-RU" sz="1200" b="1" dirty="0">
              <a:solidFill>
                <a:srgbClr val="002060"/>
              </a:solidFill>
            </a:endParaRPr>
          </a:p>
          <a:p>
            <a:pPr marL="171450" indent="-171450" algn="just">
              <a:buFont typeface="Wingdings" panose="05000000000000000000" pitchFamily="2" charset="2"/>
              <a:buChar char="Ø"/>
            </a:pPr>
            <a:endParaRPr lang="ru-RU" sz="1200" b="1" dirty="0">
              <a:solidFill>
                <a:srgbClr val="002060"/>
              </a:solidFill>
            </a:endParaRPr>
          </a:p>
          <a:p>
            <a:pPr algn="ctr"/>
            <a:endParaRPr lang="ru-RU" sz="1600" b="1" dirty="0">
              <a:solidFill>
                <a:srgbClr val="002060"/>
              </a:solidFill>
            </a:endParaRPr>
          </a:p>
          <a:p>
            <a:pPr algn="ctr"/>
            <a:r>
              <a:rPr lang="ru-RU" sz="1600" b="1" dirty="0">
                <a:solidFill>
                  <a:srgbClr val="002060"/>
                </a:solidFill>
              </a:rPr>
              <a:t>На личном приеме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endParaRPr lang="ru-RU" sz="1200" b="1" dirty="0">
              <a:solidFill>
                <a:srgbClr val="002060"/>
              </a:solidFill>
            </a:endParaRPr>
          </a:p>
          <a:p>
            <a:pPr algn="ctr"/>
            <a:endParaRPr lang="ru-RU" sz="1200" b="1" dirty="0">
              <a:solidFill>
                <a:srgbClr val="002060"/>
              </a:solidFill>
            </a:endParaRPr>
          </a:p>
          <a:p>
            <a:pPr algn="ctr"/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442306" y="3346398"/>
            <a:ext cx="5495193" cy="64752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 algn="just">
              <a:buFont typeface="Wingdings" panose="05000000000000000000" pitchFamily="2" charset="2"/>
              <a:buChar char="Ø"/>
            </a:pPr>
            <a:endParaRPr lang="ru-RU" sz="1200" b="1" dirty="0">
              <a:solidFill>
                <a:srgbClr val="002060"/>
              </a:solidFill>
            </a:endParaRPr>
          </a:p>
          <a:p>
            <a:pPr marL="171450" indent="-171450" algn="just">
              <a:buFont typeface="Wingdings" panose="05000000000000000000" pitchFamily="2" charset="2"/>
              <a:buChar char="Ø"/>
            </a:pPr>
            <a:endParaRPr lang="ru-RU" sz="1200" b="1" dirty="0">
              <a:solidFill>
                <a:srgbClr val="002060"/>
              </a:solidFill>
            </a:endParaRPr>
          </a:p>
          <a:p>
            <a:pPr algn="ctr"/>
            <a:endParaRPr lang="ru-RU" sz="1600" b="1" dirty="0">
              <a:solidFill>
                <a:srgbClr val="002060"/>
              </a:solidFill>
            </a:endParaRPr>
          </a:p>
          <a:p>
            <a:pPr algn="ctr"/>
            <a:r>
              <a:rPr lang="ru-RU" sz="1600" b="1" dirty="0">
                <a:solidFill>
                  <a:srgbClr val="002060"/>
                </a:solidFill>
              </a:rPr>
              <a:t>направив обращение на электронную почту </a:t>
            </a:r>
            <a:r>
              <a:rPr lang="ru-RU" sz="1600" b="1" dirty="0">
                <a:solidFill>
                  <a:srgbClr val="C00000"/>
                </a:solidFill>
              </a:rPr>
              <a:t>info@gosurburo.krasnodar.ru</a:t>
            </a:r>
            <a:endParaRPr lang="ru-RU" sz="1200" b="1" dirty="0">
              <a:solidFill>
                <a:srgbClr val="C00000"/>
              </a:solidFill>
            </a:endParaRPr>
          </a:p>
          <a:p>
            <a:pPr algn="ctr"/>
            <a:endParaRPr lang="ru-RU" sz="1200" b="1" dirty="0">
              <a:solidFill>
                <a:srgbClr val="002060"/>
              </a:solidFill>
            </a:endParaRPr>
          </a:p>
          <a:p>
            <a:pPr algn="ctr"/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442306" y="4176949"/>
            <a:ext cx="5495194" cy="92355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 algn="just">
              <a:buFont typeface="Wingdings" panose="05000000000000000000" pitchFamily="2" charset="2"/>
              <a:buChar char="Ø"/>
            </a:pPr>
            <a:endParaRPr lang="ru-RU" sz="1200" b="1" dirty="0">
              <a:solidFill>
                <a:srgbClr val="002060"/>
              </a:solidFill>
            </a:endParaRPr>
          </a:p>
          <a:p>
            <a:pPr algn="ctr"/>
            <a:endParaRPr lang="ru-RU" b="1" dirty="0">
              <a:solidFill>
                <a:srgbClr val="002060"/>
              </a:solidFill>
            </a:endParaRPr>
          </a:p>
          <a:p>
            <a:pPr algn="ctr"/>
            <a:r>
              <a:rPr lang="ru-RU" sz="1400" b="1" dirty="0">
                <a:solidFill>
                  <a:srgbClr val="002060"/>
                </a:solidFill>
              </a:rPr>
              <a:t>направив обращения через </a:t>
            </a:r>
            <a:r>
              <a:rPr lang="ru-RU" sz="1400" b="1" dirty="0">
                <a:solidFill>
                  <a:srgbClr val="C00000"/>
                </a:solidFill>
              </a:rPr>
              <a:t>онлайн-форму</a:t>
            </a:r>
            <a:r>
              <a:rPr lang="ru-RU" sz="1400" b="1" dirty="0">
                <a:solidFill>
                  <a:srgbClr val="002060"/>
                </a:solidFill>
              </a:rPr>
              <a:t> на официальном сайте Учреждения</a:t>
            </a:r>
          </a:p>
          <a:p>
            <a:pPr algn="ctr"/>
            <a:r>
              <a:rPr lang="en-US" sz="1200" b="1" dirty="0">
                <a:solidFill>
                  <a:srgbClr val="002060"/>
                </a:solidFill>
                <a:hlinkClick r:id="rId2"/>
              </a:rPr>
              <a:t>https://gosurburo.krasnodar.ru/ostavit-obrashchenie/</a:t>
            </a:r>
            <a:endParaRPr lang="ru-RU" sz="1200" b="1" dirty="0">
              <a:solidFill>
                <a:srgbClr val="002060"/>
              </a:solidFill>
            </a:endParaRPr>
          </a:p>
          <a:p>
            <a:pPr algn="ctr"/>
            <a:endParaRPr lang="ru-RU" sz="1200" b="1" dirty="0">
              <a:solidFill>
                <a:srgbClr val="002060"/>
              </a:solidFill>
            </a:endParaRPr>
          </a:p>
          <a:p>
            <a:pPr algn="ctr"/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434525" y="2205908"/>
            <a:ext cx="5495192" cy="90691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1200" b="1" dirty="0">
              <a:solidFill>
                <a:srgbClr val="002060"/>
              </a:solidFill>
            </a:endParaRPr>
          </a:p>
          <a:p>
            <a:pPr algn="ctr"/>
            <a:endParaRPr lang="ru-RU" sz="1600" b="1" dirty="0">
              <a:solidFill>
                <a:srgbClr val="002060"/>
              </a:solidFill>
            </a:endParaRPr>
          </a:p>
          <a:p>
            <a:pPr algn="ctr"/>
            <a:endParaRPr lang="ru-RU" sz="1600" b="1" dirty="0">
              <a:solidFill>
                <a:srgbClr val="002060"/>
              </a:solidFill>
            </a:endParaRPr>
          </a:p>
          <a:p>
            <a:pPr algn="ctr"/>
            <a:r>
              <a:rPr lang="ru-RU" sz="1600" b="1" dirty="0">
                <a:solidFill>
                  <a:srgbClr val="002060"/>
                </a:solidFill>
              </a:rPr>
              <a:t>направив письменное обращение по почте:</a:t>
            </a:r>
          </a:p>
          <a:p>
            <a:pPr algn="ctr"/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>
                <a:solidFill>
                  <a:srgbClr val="C00000"/>
                </a:solidFill>
              </a:rPr>
              <a:t>350000, г. Краснодар, ул. Октябрьская д. 68</a:t>
            </a:r>
          </a:p>
          <a:p>
            <a:pPr algn="ctr"/>
            <a:r>
              <a:rPr lang="ru-RU" sz="1600" b="1" dirty="0">
                <a:solidFill>
                  <a:srgbClr val="002060"/>
                </a:solidFill>
              </a:rPr>
              <a:t> 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endParaRPr lang="ru-RU" sz="1200" b="1" dirty="0">
              <a:solidFill>
                <a:srgbClr val="002060"/>
              </a:solidFill>
            </a:endParaRPr>
          </a:p>
          <a:p>
            <a:pPr algn="ctr"/>
            <a:endParaRPr lang="ru-RU" sz="1200" b="1" dirty="0">
              <a:solidFill>
                <a:srgbClr val="002060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444258" y="1353571"/>
            <a:ext cx="5455958" cy="58035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 algn="just">
              <a:buFont typeface="Wingdings" panose="05000000000000000000" pitchFamily="2" charset="2"/>
              <a:buChar char="Ø"/>
            </a:pPr>
            <a:endParaRPr lang="ru-RU" sz="1200" b="1" dirty="0">
              <a:solidFill>
                <a:srgbClr val="002060"/>
              </a:solidFill>
            </a:endParaRPr>
          </a:p>
          <a:p>
            <a:pPr marL="171450" indent="-171450" algn="just">
              <a:buFont typeface="Wingdings" panose="05000000000000000000" pitchFamily="2" charset="2"/>
              <a:buChar char="Ø"/>
            </a:pPr>
            <a:endParaRPr lang="ru-RU" sz="1200" b="1" dirty="0">
              <a:solidFill>
                <a:srgbClr val="002060"/>
              </a:solidFill>
            </a:endParaRPr>
          </a:p>
          <a:p>
            <a:pPr algn="ctr"/>
            <a:endParaRPr lang="ru-RU" sz="1600" b="1" dirty="0">
              <a:solidFill>
                <a:srgbClr val="002060"/>
              </a:solidFill>
            </a:endParaRPr>
          </a:p>
          <a:p>
            <a:pPr algn="ctr"/>
            <a:r>
              <a:rPr lang="ru-RU" sz="1600" b="1" dirty="0">
                <a:solidFill>
                  <a:srgbClr val="002060"/>
                </a:solidFill>
              </a:rPr>
              <a:t>По телефону Учреждения</a:t>
            </a:r>
          </a:p>
          <a:p>
            <a:pPr algn="ctr"/>
            <a:r>
              <a:rPr lang="ru-RU" sz="1600" b="1" dirty="0">
                <a:solidFill>
                  <a:srgbClr val="002060"/>
                </a:solidFill>
              </a:rPr>
              <a:t>8(861)992-48-63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endParaRPr lang="ru-RU" sz="1200" b="1" dirty="0">
              <a:solidFill>
                <a:srgbClr val="002060"/>
              </a:solidFill>
            </a:endParaRPr>
          </a:p>
          <a:p>
            <a:pPr algn="ctr"/>
            <a:endParaRPr lang="ru-RU" sz="1200" b="1" dirty="0">
              <a:solidFill>
                <a:srgbClr val="002060"/>
              </a:solidFill>
            </a:endParaRPr>
          </a:p>
          <a:p>
            <a:pPr algn="ctr"/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00806" y="4490789"/>
            <a:ext cx="5365743" cy="16499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 algn="just">
              <a:buFont typeface="Wingdings" panose="05000000000000000000" pitchFamily="2" charset="2"/>
              <a:buChar char="Ø"/>
            </a:pPr>
            <a:endParaRPr lang="ru-RU" sz="1200" b="1" dirty="0">
              <a:solidFill>
                <a:srgbClr val="002060"/>
              </a:solidFill>
            </a:endParaRPr>
          </a:p>
          <a:p>
            <a:pPr marL="171450" indent="-171450" algn="just">
              <a:buFont typeface="Wingdings" panose="05000000000000000000" pitchFamily="2" charset="2"/>
              <a:buChar char="Ø"/>
            </a:pPr>
            <a:endParaRPr lang="ru-RU" sz="1200" b="1" dirty="0">
              <a:solidFill>
                <a:srgbClr val="002060"/>
              </a:solidFill>
            </a:endParaRPr>
          </a:p>
          <a:p>
            <a:endParaRPr lang="ru-RU" sz="1600" b="1" dirty="0">
              <a:solidFill>
                <a:srgbClr val="002060"/>
              </a:solidFill>
            </a:endParaRPr>
          </a:p>
          <a:p>
            <a:pPr algn="ctr"/>
            <a:endParaRPr lang="ru-RU" sz="1600" b="1" dirty="0">
              <a:solidFill>
                <a:srgbClr val="002060"/>
              </a:solidFill>
            </a:endParaRPr>
          </a:p>
          <a:p>
            <a:pPr algn="ctr"/>
            <a:r>
              <a:rPr lang="ru-RU" sz="1500" b="1" dirty="0">
                <a:solidFill>
                  <a:srgbClr val="002060"/>
                </a:solidFill>
              </a:rPr>
              <a:t>выездные дни оказания БЮП в муниципальных образованиях (график выездных дней размещен на официальном сайте Учреждения</a:t>
            </a:r>
          </a:p>
          <a:p>
            <a:pPr algn="ctr"/>
            <a:r>
              <a:rPr lang="en-US" sz="1400" b="1" dirty="0">
                <a:solidFill>
                  <a:srgbClr val="002060"/>
                </a:solidFill>
                <a:hlinkClick r:id="rId3"/>
              </a:rPr>
              <a:t>https://gosurburo.krasnodar.ru/pravovoe-prosveshchenie/grafik-provedeniya-vyezdnykh-dney-okazaniya-besplatnoy-yuridicheskoy-pomoshchi/</a:t>
            </a:r>
            <a:r>
              <a:rPr lang="ru-RU" sz="1400" b="1" dirty="0">
                <a:solidFill>
                  <a:srgbClr val="002060"/>
                </a:solidFill>
              </a:rPr>
              <a:t>)</a:t>
            </a:r>
            <a:endParaRPr lang="ru-RU" sz="2000" b="1" dirty="0">
              <a:solidFill>
                <a:schemeClr val="tx1"/>
              </a:solidFill>
            </a:endParaRPr>
          </a:p>
          <a:p>
            <a:pPr algn="ctr"/>
            <a:endParaRPr lang="ru-RU" sz="1600" b="1" dirty="0">
              <a:solidFill>
                <a:srgbClr val="C00000"/>
              </a:solidFill>
            </a:endParaRPr>
          </a:p>
          <a:p>
            <a:pPr marL="171450" indent="-171450" algn="just">
              <a:buFont typeface="Wingdings" panose="05000000000000000000" pitchFamily="2" charset="2"/>
              <a:buChar char="Ø"/>
            </a:pPr>
            <a:endParaRPr lang="ru-RU" sz="1200" b="1" dirty="0">
              <a:solidFill>
                <a:srgbClr val="002060"/>
              </a:solidFill>
            </a:endParaRPr>
          </a:p>
          <a:p>
            <a:pPr algn="ctr"/>
            <a:endParaRPr lang="ru-RU" sz="1200" b="1" dirty="0">
              <a:solidFill>
                <a:srgbClr val="002060"/>
              </a:solidFill>
            </a:endParaRPr>
          </a:p>
          <a:p>
            <a:pPr algn="ctr"/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19612" y="3304797"/>
            <a:ext cx="5346937" cy="90584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 algn="just">
              <a:buFont typeface="Wingdings" panose="05000000000000000000" pitchFamily="2" charset="2"/>
              <a:buChar char="Ø"/>
            </a:pPr>
            <a:endParaRPr lang="ru-RU" sz="1200" b="1" dirty="0">
              <a:solidFill>
                <a:srgbClr val="002060"/>
              </a:solidFill>
            </a:endParaRPr>
          </a:p>
          <a:p>
            <a:pPr marL="171450" indent="-171450" algn="just">
              <a:buFont typeface="Wingdings" panose="05000000000000000000" pitchFamily="2" charset="2"/>
              <a:buChar char="Ø"/>
            </a:pPr>
            <a:endParaRPr lang="ru-RU" sz="1200" b="1" dirty="0">
              <a:solidFill>
                <a:srgbClr val="002060"/>
              </a:solidFill>
            </a:endParaRPr>
          </a:p>
          <a:p>
            <a:pPr algn="ctr"/>
            <a:r>
              <a:rPr lang="ru-RU" sz="1600" b="1" dirty="0">
                <a:solidFill>
                  <a:srgbClr val="002060"/>
                </a:solidFill>
              </a:rPr>
              <a:t>дистанционный прием граждан из муниципальных образований в режиме видеоконференцсвязи</a:t>
            </a:r>
            <a:endParaRPr lang="ru-RU" sz="1600" b="1" dirty="0">
              <a:solidFill>
                <a:srgbClr val="C00000"/>
              </a:solidFill>
            </a:endParaRPr>
          </a:p>
          <a:p>
            <a:pPr marL="171450" indent="-171450" algn="just">
              <a:buFont typeface="Wingdings" panose="05000000000000000000" pitchFamily="2" charset="2"/>
              <a:buChar char="Ø"/>
            </a:pPr>
            <a:endParaRPr lang="ru-RU" sz="1200" b="1" dirty="0">
              <a:solidFill>
                <a:srgbClr val="002060"/>
              </a:solidFill>
            </a:endParaRPr>
          </a:p>
          <a:p>
            <a:pPr algn="ctr"/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19612" y="2194436"/>
            <a:ext cx="5346937" cy="90584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 algn="just">
              <a:buFont typeface="Wingdings" panose="05000000000000000000" pitchFamily="2" charset="2"/>
              <a:buChar char="Ø"/>
            </a:pPr>
            <a:endParaRPr lang="ru-RU" sz="1200" b="1" dirty="0">
              <a:solidFill>
                <a:srgbClr val="002060"/>
              </a:solidFill>
            </a:endParaRPr>
          </a:p>
          <a:p>
            <a:pPr marL="171450" indent="-171450" algn="just">
              <a:buFont typeface="Wingdings" panose="05000000000000000000" pitchFamily="2" charset="2"/>
              <a:buChar char="Ø"/>
            </a:pPr>
            <a:endParaRPr lang="ru-RU" sz="1200" b="1" dirty="0">
              <a:solidFill>
                <a:srgbClr val="002060"/>
              </a:solidFill>
            </a:endParaRPr>
          </a:p>
          <a:p>
            <a:pPr algn="ctr"/>
            <a:endParaRPr lang="ru-RU" sz="1600" b="1" dirty="0">
              <a:solidFill>
                <a:srgbClr val="002060"/>
              </a:solidFill>
            </a:endParaRPr>
          </a:p>
          <a:p>
            <a:pPr algn="ctr"/>
            <a:endParaRPr lang="ru-RU" sz="1600" b="1" dirty="0">
              <a:solidFill>
                <a:srgbClr val="002060"/>
              </a:solidFill>
            </a:endParaRPr>
          </a:p>
          <a:p>
            <a:pPr algn="ctr"/>
            <a:endParaRPr lang="ru-RU" sz="300" b="1" dirty="0">
              <a:solidFill>
                <a:srgbClr val="002060"/>
              </a:solidFill>
            </a:endParaRPr>
          </a:p>
          <a:p>
            <a:pPr algn="ctr"/>
            <a:r>
              <a:rPr lang="ru-RU" sz="1600" b="1" dirty="0">
                <a:solidFill>
                  <a:srgbClr val="002060"/>
                </a:solidFill>
              </a:rPr>
              <a:t>прием по месту размещения подразделений</a:t>
            </a:r>
          </a:p>
          <a:p>
            <a:pPr algn="ctr"/>
            <a:endParaRPr lang="ru-RU" sz="900" b="1" dirty="0">
              <a:solidFill>
                <a:srgbClr val="002060"/>
              </a:solidFill>
            </a:endParaRPr>
          </a:p>
          <a:p>
            <a:pPr algn="ctr"/>
            <a:r>
              <a:rPr lang="ru-RU" sz="1600" b="1" dirty="0">
                <a:solidFill>
                  <a:srgbClr val="002060"/>
                </a:solidFill>
              </a:rPr>
              <a:t>(перечень размещен на официальном сайте Учреждения </a:t>
            </a:r>
            <a:r>
              <a:rPr lang="en-US" sz="1600" b="1" dirty="0">
                <a:solidFill>
                  <a:srgbClr val="002060"/>
                </a:solidFill>
                <a:hlinkClick r:id="rId4"/>
              </a:rPr>
              <a:t>https://gosurburo.krasnodar.ru/</a:t>
            </a:r>
            <a:r>
              <a:rPr lang="ru-RU" sz="1600" b="1" dirty="0">
                <a:solidFill>
                  <a:srgbClr val="002060"/>
                </a:solidFill>
              </a:rPr>
              <a:t>)</a:t>
            </a:r>
          </a:p>
          <a:p>
            <a:pPr algn="ctr"/>
            <a:endParaRPr lang="ru-RU" sz="1600" b="1" dirty="0">
              <a:solidFill>
                <a:srgbClr val="C00000"/>
              </a:solidFill>
            </a:endParaRPr>
          </a:p>
          <a:p>
            <a:pPr algn="just"/>
            <a:endParaRPr lang="ru-RU" sz="1200" b="1" dirty="0">
              <a:solidFill>
                <a:srgbClr val="002060"/>
              </a:solidFill>
            </a:endParaRPr>
          </a:p>
          <a:p>
            <a:pPr algn="ctr"/>
            <a:endParaRPr lang="ru-RU" sz="1200" b="1" dirty="0">
              <a:solidFill>
                <a:srgbClr val="002060"/>
              </a:solidFill>
            </a:endParaRPr>
          </a:p>
          <a:p>
            <a:pPr algn="ctr"/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9" name="Заголовок 1">
            <a:extLst>
              <a:ext uri="{FF2B5EF4-FFF2-40B4-BE49-F238E27FC236}">
                <a16:creationId xmlns:a16="http://schemas.microsoft.com/office/drawing/2014/main" xmlns="" id="{EA22AC3D-A956-95C5-7A8C-7BB415673543}"/>
              </a:ext>
            </a:extLst>
          </p:cNvPr>
          <p:cNvSpPr txBox="1">
            <a:spLocks/>
          </p:cNvSpPr>
          <p:nvPr/>
        </p:nvSpPr>
        <p:spPr>
          <a:xfrm>
            <a:off x="266302" y="250624"/>
            <a:ext cx="11617667" cy="93206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b="1" dirty="0">
                <a:solidFill>
                  <a:srgbClr val="C00000"/>
                </a:solidFill>
              </a:rPr>
              <a:t>Как получить бесплатную юридическую помощь в государственном юридическом бюро Краснодарского края?</a:t>
            </a:r>
          </a:p>
        </p:txBody>
      </p:sp>
    </p:spTree>
    <p:extLst>
      <p:ext uri="{BB962C8B-B14F-4D97-AF65-F5344CB8AC3E}">
        <p14:creationId xmlns:p14="http://schemas.microsoft.com/office/powerpoint/2010/main" val="376855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1">
            <a:extLst>
              <a:ext uri="{FF2B5EF4-FFF2-40B4-BE49-F238E27FC236}">
                <a16:creationId xmlns:a16="http://schemas.microsoft.com/office/drawing/2014/main" xmlns="" id="{D1752DBD-FC50-4764-A8A8-77CF90D9AF2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95680" y="1636502"/>
            <a:ext cx="11194211" cy="50663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600" b="1" dirty="0" smtClean="0">
                <a:solidFill>
                  <a:schemeClr val="bg2"/>
                </a:solidFill>
                <a:latin typeface="Arial" panose="020B0604020202020204" pitchFamily="34" charset="0"/>
              </a:rPr>
              <a:t>Особенности</a:t>
            </a:r>
            <a:r>
              <a:rPr lang="ru-RU" sz="2600" b="1" dirty="0">
                <a:solidFill>
                  <a:schemeClr val="bg2"/>
                </a:solidFill>
                <a:latin typeface="Arial" panose="020B0604020202020204" pitchFamily="34" charset="0"/>
              </a:rPr>
              <a:t>:</a:t>
            </a:r>
          </a:p>
          <a:p>
            <a:pPr marL="0" indent="0" algn="ctr">
              <a:buNone/>
            </a:pPr>
            <a:r>
              <a:rPr lang="ru-RU" sz="2600" b="1" dirty="0">
                <a:solidFill>
                  <a:schemeClr val="bg2"/>
                </a:solidFill>
                <a:latin typeface="Arial" panose="020B0604020202020204" pitchFamily="34" charset="0"/>
              </a:rPr>
              <a:t>принадлежность гражданина к категории граждан, имеющих право на получение бесплатной юридической помощи                          (ч. 1 ст. 20 Федерального закона № 324-ФЗ,                                                 ст. 4.1 Закона Краснодарского края № 2697-КЗ)</a:t>
            </a:r>
          </a:p>
          <a:p>
            <a:pPr marL="0" indent="0" algn="ctr">
              <a:buNone/>
            </a:pPr>
            <a:r>
              <a:rPr lang="ru-RU" sz="2600" b="1" dirty="0">
                <a:solidFill>
                  <a:srgbClr val="C00000"/>
                </a:solidFill>
                <a:latin typeface="Arial" panose="020B0604020202020204" pitchFamily="34" charset="0"/>
              </a:rPr>
              <a:t>+</a:t>
            </a:r>
          </a:p>
          <a:p>
            <a:pPr marL="0" indent="0" algn="ctr">
              <a:buNone/>
            </a:pPr>
            <a:r>
              <a:rPr lang="ru-RU" sz="2600" b="1" dirty="0">
                <a:solidFill>
                  <a:schemeClr val="bg2"/>
                </a:solidFill>
                <a:latin typeface="Arial" panose="020B0604020202020204" pitchFamily="34" charset="0"/>
              </a:rPr>
              <a:t>соответствие вопроса установленному перечню случаев оказания бесплатной юридической помощи (ч. 2, 3 ст. 20 Федерального закона № 324-ФЗ)</a:t>
            </a:r>
          </a:p>
          <a:p>
            <a:endParaRPr lang="ru-RU" sz="200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25EDE2DF-705B-4339-ADD6-11CBED8ED298}"/>
              </a:ext>
            </a:extLst>
          </p:cNvPr>
          <p:cNvSpPr txBox="1">
            <a:spLocks/>
          </p:cNvSpPr>
          <p:nvPr/>
        </p:nvSpPr>
        <p:spPr>
          <a:xfrm>
            <a:off x="142611" y="167780"/>
            <a:ext cx="11532568" cy="111638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b="1" dirty="0">
                <a:solidFill>
                  <a:srgbClr val="C00000"/>
                </a:solidFill>
              </a:rPr>
              <a:t>Оказание бесплатной юридической помощи </a:t>
            </a:r>
          </a:p>
          <a:p>
            <a:pPr algn="ctr"/>
            <a:r>
              <a:rPr lang="ru-RU" sz="2800" b="1" dirty="0">
                <a:solidFill>
                  <a:srgbClr val="C00000"/>
                </a:solidFill>
              </a:rPr>
              <a:t>государственным юридическим бюро, </a:t>
            </a:r>
            <a:r>
              <a:rPr lang="ru-RU" sz="2800" b="1" dirty="0" smtClean="0">
                <a:solidFill>
                  <a:srgbClr val="C00000"/>
                </a:solidFill>
              </a:rPr>
              <a:t>адвокатами: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6202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C888281-21B1-46B4-8069-819188F753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432032"/>
            <a:ext cx="8867164" cy="25942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</a:rPr>
              <a:t>Категории граждан, имеющих право на получение бесплатной юридической помощи</a:t>
            </a:r>
          </a:p>
          <a:p>
            <a:pPr marL="0" indent="0" algn="ctr">
              <a:buNone/>
            </a:pPr>
            <a:r>
              <a:rPr lang="ru-RU" sz="2800" b="1" dirty="0">
                <a:solidFill>
                  <a:schemeClr val="bg2"/>
                </a:solidFill>
                <a:latin typeface="Arial" panose="020B0604020202020204" pitchFamily="34" charset="0"/>
              </a:rPr>
              <a:t>ч.1 ст. 20 Федерального закона № 324-Ф</a:t>
            </a:r>
          </a:p>
          <a:p>
            <a:pPr marL="0" indent="0" algn="ctr">
              <a:buNone/>
            </a:pPr>
            <a:r>
              <a:rPr lang="ru-RU" sz="2800" b="1" dirty="0">
                <a:solidFill>
                  <a:schemeClr val="bg2"/>
                </a:solidFill>
                <a:latin typeface="Arial" panose="020B0604020202020204" pitchFamily="34" charset="0"/>
              </a:rPr>
              <a:t>ст. 4.1 Закона Краснодарского края № 2697-КЗ</a:t>
            </a:r>
            <a:endParaRPr lang="ru-RU" sz="2800" b="1" dirty="0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xmlns="" id="{51495DC2-5F8A-4191-A043-B454764E5598}"/>
              </a:ext>
            </a:extLst>
          </p:cNvPr>
          <p:cNvSpPr txBox="1">
            <a:spLocks/>
          </p:cNvSpPr>
          <p:nvPr/>
        </p:nvSpPr>
        <p:spPr>
          <a:xfrm>
            <a:off x="3422709" y="3318235"/>
            <a:ext cx="8335196" cy="29588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</a:rPr>
              <a:t>Перечень случаев оказания бесплатной юридической помощи</a:t>
            </a:r>
          </a:p>
          <a:p>
            <a:pPr marL="0" indent="0" algn="ctr">
              <a:buNone/>
            </a:pPr>
            <a:r>
              <a:rPr lang="ru-RU" sz="2800" b="1" dirty="0">
                <a:solidFill>
                  <a:schemeClr val="bg2"/>
                </a:solidFill>
                <a:latin typeface="Arial" panose="020B0604020202020204" pitchFamily="34" charset="0"/>
              </a:rPr>
              <a:t>ч.2 и 3 ст. 20 Федерального закона № 324-Ф</a:t>
            </a:r>
          </a:p>
        </p:txBody>
      </p:sp>
    </p:spTree>
    <p:extLst>
      <p:ext uri="{BB962C8B-B14F-4D97-AF65-F5344CB8AC3E}">
        <p14:creationId xmlns:p14="http://schemas.microsoft.com/office/powerpoint/2010/main" val="32842036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50396" y="764600"/>
            <a:ext cx="11291207" cy="5260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35661">
              <a:buClr>
                <a:srgbClr val="5FCBEF"/>
              </a:buClr>
              <a:buSzPct val="80000"/>
              <a:buFont typeface="Noto Sans Symbols"/>
              <a:buChar char="►"/>
            </a:pPr>
            <a:r>
              <a:rPr lang="ru-RU" sz="1600" b="1" dirty="0">
                <a:solidFill>
                  <a:schemeClr val="bg2"/>
                </a:solidFill>
                <a:latin typeface="Trebuchet MS"/>
                <a:ea typeface="Trebuchet MS"/>
                <a:cs typeface="Trebuchet MS"/>
                <a:sym typeface="Trebuchet MS"/>
              </a:rPr>
              <a:t>малоимущие граждане;</a:t>
            </a:r>
            <a:endParaRPr lang="ru-RU" sz="1600" dirty="0">
              <a:solidFill>
                <a:schemeClr val="bg2"/>
              </a:solidFill>
            </a:endParaRPr>
          </a:p>
          <a:p>
            <a:pPr marL="342900" lvl="0" indent="-335661">
              <a:spcBef>
                <a:spcPts val="1000"/>
              </a:spcBef>
              <a:buClr>
                <a:srgbClr val="5FCBEF"/>
              </a:buClr>
              <a:buSzPct val="80000"/>
              <a:buFont typeface="Noto Sans Symbols"/>
              <a:buChar char="►"/>
            </a:pPr>
            <a:r>
              <a:rPr lang="ru-RU" sz="1600" b="1" dirty="0">
                <a:solidFill>
                  <a:schemeClr val="bg2"/>
                </a:solidFill>
                <a:latin typeface="Trebuchet MS"/>
                <a:ea typeface="Trebuchet MS"/>
                <a:cs typeface="Trebuchet MS"/>
                <a:sym typeface="Trebuchet MS"/>
              </a:rPr>
              <a:t>инвалиды I и II группы;</a:t>
            </a:r>
          </a:p>
          <a:p>
            <a:pPr marL="342900" lvl="0" indent="-335661">
              <a:spcBef>
                <a:spcPts val="1000"/>
              </a:spcBef>
              <a:buClr>
                <a:srgbClr val="5FCBEF"/>
              </a:buClr>
              <a:buSzPct val="80000"/>
              <a:buFont typeface="Noto Sans Symbols"/>
              <a:buChar char="►"/>
            </a:pPr>
            <a:r>
              <a:rPr lang="ru-RU" sz="1600" b="1" dirty="0">
                <a:solidFill>
                  <a:schemeClr val="bg2"/>
                </a:solidFill>
                <a:latin typeface="Trebuchet MS"/>
                <a:ea typeface="Trebuchet MS"/>
                <a:cs typeface="Trebuchet MS"/>
                <a:sym typeface="Trebuchet MS"/>
              </a:rPr>
              <a:t>ветераны ВОВ, Герои РФ, Герои Советского Союза, Герои Социалистического Труда, Герои Труда РФ;</a:t>
            </a:r>
          </a:p>
          <a:p>
            <a:pPr marL="342900" lvl="0" indent="-335661">
              <a:spcBef>
                <a:spcPts val="1000"/>
              </a:spcBef>
              <a:buClr>
                <a:srgbClr val="5FCBEF"/>
              </a:buClr>
              <a:buSzPct val="80000"/>
              <a:buFont typeface="Noto Sans Symbols"/>
              <a:buChar char="►"/>
            </a:pPr>
            <a:r>
              <a:rPr lang="ru-RU" sz="1600" b="1" dirty="0">
                <a:solidFill>
                  <a:schemeClr val="bg2"/>
                </a:solidFill>
                <a:latin typeface="Trebuchet MS"/>
                <a:ea typeface="Trebuchet MS"/>
                <a:cs typeface="Trebuchet MS"/>
                <a:sym typeface="Trebuchet MS"/>
              </a:rPr>
              <a:t>дети-инвалиды, дети-сироты, дети, оставшиеся без попечения родителей, лица из числа детей-сирот и детей, оставшихся без попечения родителей, а также их законные представители и представители;</a:t>
            </a:r>
          </a:p>
          <a:p>
            <a:pPr marL="342900" lvl="0" indent="-335661">
              <a:spcBef>
                <a:spcPts val="1000"/>
              </a:spcBef>
              <a:buClr>
                <a:srgbClr val="5FCBEF"/>
              </a:buClr>
              <a:buSzPct val="80000"/>
              <a:buFont typeface="Noto Sans Symbols"/>
              <a:buChar char="►"/>
            </a:pPr>
            <a:r>
              <a:rPr lang="ru-RU" sz="1600" b="1" dirty="0">
                <a:solidFill>
                  <a:schemeClr val="bg2"/>
                </a:solidFill>
                <a:latin typeface="Trebuchet MS"/>
                <a:ea typeface="Trebuchet MS"/>
                <a:cs typeface="Trebuchet MS"/>
                <a:sym typeface="Trebuchet MS"/>
              </a:rPr>
              <a:t>лица, желающие принять на воспитание в свою семью ребенка, оставшегося без попечения родителей (по вопросам устройства ребенка на воспитание в семью);</a:t>
            </a:r>
          </a:p>
          <a:p>
            <a:pPr marL="342900" lvl="0" indent="-335661">
              <a:lnSpc>
                <a:spcPts val="1500"/>
              </a:lnSpc>
              <a:spcBef>
                <a:spcPts val="1000"/>
              </a:spcBef>
              <a:buClr>
                <a:srgbClr val="5FCBEF"/>
              </a:buClr>
              <a:buSzPct val="80000"/>
              <a:buFont typeface="Noto Sans Symbols"/>
              <a:buChar char="►"/>
            </a:pPr>
            <a:r>
              <a:rPr lang="ru-RU" sz="1600" b="1" dirty="0">
                <a:solidFill>
                  <a:schemeClr val="bg2"/>
                </a:solidFill>
                <a:latin typeface="Trebuchet MS"/>
                <a:ea typeface="Trebuchet MS"/>
                <a:cs typeface="Trebuchet MS"/>
                <a:sym typeface="Trebuchet MS"/>
              </a:rPr>
              <a:t>усыновители (по вопросам обеспечения и защиты прав и законных интересов усыновленных детей);</a:t>
            </a:r>
            <a:endParaRPr lang="ru-RU" sz="1600" dirty="0">
              <a:solidFill>
                <a:schemeClr val="bg2"/>
              </a:solidFill>
            </a:endParaRPr>
          </a:p>
          <a:p>
            <a:pPr marL="342900" lvl="0" indent="-335661">
              <a:spcBef>
                <a:spcPts val="1000"/>
              </a:spcBef>
              <a:buClr>
                <a:srgbClr val="5FCBEF"/>
              </a:buClr>
              <a:buSzPct val="80000"/>
              <a:buFont typeface="Noto Sans Symbols"/>
              <a:buChar char="►"/>
            </a:pPr>
            <a:r>
              <a:rPr lang="ru-RU" sz="1600" b="1" dirty="0">
                <a:solidFill>
                  <a:schemeClr val="bg2"/>
                </a:solidFill>
                <a:latin typeface="Trebuchet MS"/>
                <a:ea typeface="Trebuchet MS"/>
                <a:cs typeface="Trebuchet MS"/>
                <a:sym typeface="Trebuchet MS"/>
              </a:rPr>
              <a:t>признанные судом недееспособными граждане, а также их законные представители;</a:t>
            </a:r>
            <a:endParaRPr lang="ru-RU" sz="1600" dirty="0">
              <a:solidFill>
                <a:schemeClr val="bg2"/>
              </a:solidFill>
            </a:endParaRPr>
          </a:p>
          <a:p>
            <a:pPr marL="342900" lvl="0" indent="-335661">
              <a:spcBef>
                <a:spcPts val="1000"/>
              </a:spcBef>
              <a:buClr>
                <a:srgbClr val="5FCBEF"/>
              </a:buClr>
              <a:buSzPct val="80000"/>
              <a:buFont typeface="Noto Sans Symbols"/>
              <a:buChar char="►"/>
            </a:pPr>
            <a:r>
              <a:rPr lang="ru-RU" sz="1600" b="1" dirty="0">
                <a:solidFill>
                  <a:schemeClr val="bg2"/>
                </a:solidFill>
                <a:latin typeface="Trebuchet MS"/>
                <a:ea typeface="Trebuchet MS"/>
                <a:cs typeface="Trebuchet MS"/>
                <a:sym typeface="Trebuchet MS"/>
              </a:rPr>
              <a:t>граждане, пострадавшие,  в результате ЧС; </a:t>
            </a:r>
          </a:p>
          <a:p>
            <a:pPr marL="342900" lvl="0" indent="-335661">
              <a:spcBef>
                <a:spcPts val="1000"/>
              </a:spcBef>
              <a:buClr>
                <a:srgbClr val="5FCBEF"/>
              </a:buClr>
              <a:buSzPct val="80000"/>
              <a:buFont typeface="Noto Sans Symbols"/>
              <a:buChar char="►"/>
            </a:pPr>
            <a:r>
              <a:rPr lang="ru-RU" sz="1600" b="1" dirty="0">
                <a:solidFill>
                  <a:schemeClr val="bg2"/>
                </a:solidFill>
                <a:latin typeface="Trebuchet MS"/>
                <a:ea typeface="Trebuchet MS"/>
                <a:cs typeface="Trebuchet MS"/>
                <a:sym typeface="Trebuchet MS"/>
              </a:rPr>
              <a:t>граждане пожилого возраста и инвалиды, проживающие в организациях социального обслуживания;</a:t>
            </a:r>
            <a:endParaRPr lang="ru-RU" sz="1600" dirty="0">
              <a:solidFill>
                <a:schemeClr val="bg2"/>
              </a:solidFill>
            </a:endParaRPr>
          </a:p>
          <a:p>
            <a:pPr marL="342900" lvl="0" indent="-335661">
              <a:spcBef>
                <a:spcPts val="1000"/>
              </a:spcBef>
              <a:buClr>
                <a:srgbClr val="5FCBEF"/>
              </a:buClr>
              <a:buSzPct val="80000"/>
              <a:buFont typeface="Noto Sans Symbols"/>
              <a:buChar char="►"/>
            </a:pPr>
            <a:r>
              <a:rPr lang="ru-RU" sz="1600" b="1" dirty="0">
                <a:solidFill>
                  <a:schemeClr val="bg2"/>
                </a:solidFill>
                <a:latin typeface="Trebuchet MS"/>
                <a:ea typeface="Trebuchet MS"/>
                <a:cs typeface="Trebuchet MS"/>
                <a:sym typeface="Trebuchet MS"/>
              </a:rPr>
              <a:t>несовершеннолетние, содержащиеся в учреждениях системы профилактики безнадзорности и правонарушений несовершеннолетних, и несовершеннолетние, отбывающие наказание в местах лишения свободы, а также их законные представители и представители;</a:t>
            </a:r>
          </a:p>
          <a:p>
            <a:pPr marL="342900" lvl="0" indent="-335661">
              <a:spcBef>
                <a:spcPts val="1000"/>
              </a:spcBef>
              <a:buClr>
                <a:srgbClr val="5FCBEF"/>
              </a:buClr>
              <a:buSzPct val="80000"/>
              <a:buFont typeface="Noto Sans Symbols"/>
              <a:buChar char="►"/>
            </a:pPr>
            <a:r>
              <a:rPr lang="ru-RU" sz="1600" b="1" dirty="0">
                <a:solidFill>
                  <a:schemeClr val="bg2"/>
                </a:solidFill>
                <a:latin typeface="Trebuchet MS"/>
                <a:ea typeface="Trebuchet MS"/>
                <a:cs typeface="Trebuchet MS"/>
                <a:sym typeface="Trebuchet MS"/>
              </a:rPr>
              <a:t>граждане, имеющие право на бесплатную юридическую помощь в соответствии с Законом РФ от 02.07.1992 № 3185-1 «О психиатрической помощи и гарантиях прав граждан при ее оказании».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63486" y="93102"/>
            <a:ext cx="985429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Категории граждан, имеющих право на получение бесплатной юридической помощи в соответствии с ч.1 ст. 20 Федерального закона № 324-ФЗ</a:t>
            </a:r>
          </a:p>
          <a:p>
            <a:pPr algn="ctr"/>
            <a:endParaRPr lang="ru-RU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2136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 txBox="1">
            <a:spLocks/>
          </p:cNvSpPr>
          <p:nvPr/>
        </p:nvSpPr>
        <p:spPr>
          <a:xfrm>
            <a:off x="562187" y="1141310"/>
            <a:ext cx="9758305" cy="7384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+mn-cs"/>
              </a:rPr>
              <a:t>Категории 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+mn-cs"/>
              </a:rPr>
              <a:t>граждан, имеющих право на получение бесплатной юридической помощи </a:t>
            </a: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+mn-cs"/>
              </a:rPr>
              <a:t>в соответствии с Законом Краснодарского края № 2697-КЗ:</a:t>
            </a: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" name="Объект 1"/>
          <p:cNvSpPr txBox="1">
            <a:spLocks/>
          </p:cNvSpPr>
          <p:nvPr/>
        </p:nvSpPr>
        <p:spPr>
          <a:xfrm>
            <a:off x="377630" y="1984011"/>
            <a:ext cx="11020161" cy="454262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None/>
              <a:tabLst/>
              <a:defRPr/>
            </a:pPr>
            <a:r>
              <a:rPr lang="ru-RU" sz="2000" b="1" dirty="0">
                <a:solidFill>
                  <a:schemeClr val="bg2"/>
                </a:solidFill>
                <a:latin typeface="Arial" panose="020B0604020202020204" pitchFamily="34" charset="0"/>
              </a:rPr>
              <a:t>- граждане, имеющие трех и более детей;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None/>
              <a:tabLst/>
              <a:defRPr/>
            </a:pPr>
            <a:r>
              <a:rPr lang="ru-RU" sz="2000" b="1" dirty="0">
                <a:solidFill>
                  <a:schemeClr val="bg2"/>
                </a:solidFill>
                <a:latin typeface="Arial" panose="020B0604020202020204" pitchFamily="34" charset="0"/>
              </a:rPr>
              <a:t>- вдовы (вдовцы), не вступившие в новый брак, имеющие несовершеннолетнего(их) ребенка (детей);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None/>
              <a:tabLst/>
              <a:defRPr/>
            </a:pPr>
            <a:r>
              <a:rPr lang="ru-RU" sz="2000" b="1" dirty="0">
                <a:solidFill>
                  <a:schemeClr val="bg2"/>
                </a:solidFill>
                <a:latin typeface="Arial" panose="020B0604020202020204" pitchFamily="34" charset="0"/>
              </a:rPr>
              <a:t>- неработающие граждане, получающие страховую пенсию по старости, а также граждане, достигшие возраста 80 лет;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None/>
              <a:tabLst/>
              <a:defRPr/>
            </a:pPr>
            <a:r>
              <a:rPr lang="ru-RU" sz="2000" b="1" dirty="0">
                <a:solidFill>
                  <a:schemeClr val="bg2"/>
                </a:solidFill>
                <a:latin typeface="Arial" panose="020B0604020202020204" pitchFamily="34" charset="0"/>
              </a:rPr>
              <a:t>- ветераны боевых действий;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None/>
              <a:tabLst/>
              <a:defRPr/>
            </a:pPr>
            <a:r>
              <a:rPr lang="ru-RU" sz="2000" b="1" dirty="0">
                <a:solidFill>
                  <a:schemeClr val="bg2"/>
                </a:solidFill>
                <a:latin typeface="Arial" panose="020B0604020202020204" pitchFamily="34" charset="0"/>
              </a:rPr>
              <a:t>- проживающие на территории Краснодарского края бывшие несовершеннолетние узники концлагерей, гетто, других мест принудительного содержания, созданных фашистами и их союзниками в период второй мировой войны, признанные инвалидами;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None/>
              <a:tabLst/>
              <a:defRPr/>
            </a:pPr>
            <a:r>
              <a:rPr lang="ru-RU" sz="2000" b="1" dirty="0">
                <a:solidFill>
                  <a:schemeClr val="bg2"/>
                </a:solidFill>
                <a:latin typeface="Arial" panose="020B0604020202020204" pitchFamily="34" charset="0"/>
              </a:rPr>
              <a:t>- беременные женщины и женщины, имеющие детей в возрасте до трех </a:t>
            </a:r>
            <a:r>
              <a:rPr lang="ru-RU" sz="2000" b="1" dirty="0" smtClean="0">
                <a:solidFill>
                  <a:schemeClr val="bg2"/>
                </a:solidFill>
                <a:latin typeface="Arial" panose="020B0604020202020204" pitchFamily="34" charset="0"/>
              </a:rPr>
              <a:t>лет;</a:t>
            </a:r>
            <a:endParaRPr lang="ru-RU" sz="2000" b="1" dirty="0">
              <a:solidFill>
                <a:schemeClr val="bg2"/>
              </a:solidFill>
              <a:latin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None/>
              <a:tabLst/>
              <a:defRPr/>
            </a:pPr>
            <a:r>
              <a:rPr lang="ru-RU" sz="2000" b="1" dirty="0">
                <a:solidFill>
                  <a:schemeClr val="bg2"/>
                </a:solidFill>
                <a:latin typeface="Arial" panose="020B0604020202020204" pitchFamily="34" charset="0"/>
              </a:rPr>
              <a:t>- неработающие граждане, достигшие возраста 60 и 55 лет (соответственно мужчины и женщины).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7960902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460;p22"/>
          <p:cNvSpPr txBox="1"/>
          <p:nvPr/>
        </p:nvSpPr>
        <p:spPr>
          <a:xfrm>
            <a:off x="328664" y="179614"/>
            <a:ext cx="11485057" cy="7819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000"/>
              <a:buFont typeface="Century Gothic"/>
              <a:buNone/>
            </a:pPr>
            <a:r>
              <a:rPr lang="ru-RU" sz="2000" b="1" dirty="0">
                <a:solidFill>
                  <a:srgbClr val="C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Бесплатная юридическая помощь </a:t>
            </a:r>
            <a:r>
              <a:rPr lang="ru-RU" sz="2000" b="1" dirty="0" smtClean="0">
                <a:solidFill>
                  <a:srgbClr val="C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оказывается адвокатами и государственным юридическим бюро Краснодарского края в </a:t>
            </a:r>
            <a:r>
              <a:rPr lang="ru-RU" sz="2000" b="1" dirty="0">
                <a:solidFill>
                  <a:srgbClr val="C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следующих случаях:</a:t>
            </a:r>
            <a:endParaRPr dirty="0"/>
          </a:p>
        </p:txBody>
      </p:sp>
      <p:sp>
        <p:nvSpPr>
          <p:cNvPr id="5" name="Google Shape;461;p22"/>
          <p:cNvSpPr txBox="1"/>
          <p:nvPr/>
        </p:nvSpPr>
        <p:spPr>
          <a:xfrm>
            <a:off x="328664" y="1020849"/>
            <a:ext cx="11746314" cy="52329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⮚"/>
            </a:pPr>
            <a:endParaRPr lang="ru-RU" sz="1600" b="1" dirty="0" smtClean="0">
              <a:solidFill>
                <a:schemeClr val="bg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285750" lvl="0" indent="-285750">
              <a:buClr>
                <a:schemeClr val="accent1"/>
              </a:buClr>
              <a:buSzPts val="1120"/>
              <a:buFont typeface="Noto Sans Symbols"/>
              <a:buChar char="⮚"/>
            </a:pPr>
            <a:r>
              <a:rPr lang="ru-RU" sz="1600" b="1" dirty="0">
                <a:solidFill>
                  <a:schemeClr val="bg2"/>
                </a:solidFill>
              </a:rPr>
              <a:t>заключение, изменение, расторжение, признание недействительными сделок с недвижимым имуществом, государственная регистрация прав на недвижимое имущество и сделок с ним (в случае, если квартира, жилой дом или их части являются единственным жилым помещением гражданина и его семьи</a:t>
            </a:r>
            <a:r>
              <a:rPr lang="ru-RU" sz="1600" b="1" dirty="0" smtClean="0">
                <a:solidFill>
                  <a:schemeClr val="bg2"/>
                </a:solidFill>
              </a:rPr>
              <a:t>);</a:t>
            </a:r>
          </a:p>
          <a:p>
            <a:pPr marL="285750" marR="0" lvl="0" indent="-285750" algn="l" rtl="0"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⮚"/>
            </a:pPr>
            <a:r>
              <a:rPr lang="ru-RU" sz="1600" b="1" dirty="0" smtClean="0">
                <a:solidFill>
                  <a:schemeClr val="bg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признание </a:t>
            </a:r>
            <a:r>
              <a:rPr lang="ru-RU" sz="1600" b="1" dirty="0">
                <a:solidFill>
                  <a:schemeClr val="bg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права на жилое помещение, предоставление жилого помещения по договорам социального найма, найма специализированного жилого помещения для детей-сирот и детей, оставшихся без попечения родителей, лиц из их числа, расторжение и прекращение договора социального найма, выселение из жилого помещения (единственного для гражданина и его семьи), расторжение и прекращение договора найма специализированного жилого помещения, предназначенного для проживания детей-сирот и детей, оставшихся без попечения родителей, лиц из числа таких детей, выселение из указанного жилого помещения;</a:t>
            </a:r>
            <a:endParaRPr sz="1600" dirty="0">
              <a:solidFill>
                <a:schemeClr val="bg2"/>
              </a:solidFill>
            </a:endParaRPr>
          </a:p>
          <a:p>
            <a:pPr marL="285750" marR="0" lvl="0" indent="-285750" algn="l" rtl="0"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⮚"/>
            </a:pPr>
            <a:r>
              <a:rPr lang="ru-RU" sz="1600" b="1" dirty="0">
                <a:solidFill>
                  <a:schemeClr val="bg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признание и сохранение права собственности на земельный участок, постоянного (бессрочного) пользования, пожизненного наследуемого владения (если на земельном участке или его части находится единственное жилое помещение гражданина и его семьи);</a:t>
            </a:r>
            <a:endParaRPr sz="1600" dirty="0">
              <a:solidFill>
                <a:schemeClr val="bg2"/>
              </a:solidFill>
            </a:endParaRPr>
          </a:p>
          <a:p>
            <a:pPr marL="285750" marR="0" lvl="0" indent="-285750" algn="l" rtl="0"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⮚"/>
            </a:pPr>
            <a:r>
              <a:rPr lang="ru-RU" sz="1600" b="1" dirty="0">
                <a:solidFill>
                  <a:schemeClr val="bg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защита прав потребителей (в части коммунальных услуг);</a:t>
            </a:r>
            <a:endParaRPr sz="1600" dirty="0">
              <a:solidFill>
                <a:schemeClr val="bg2"/>
              </a:solidFill>
            </a:endParaRPr>
          </a:p>
          <a:p>
            <a:pPr marL="285750" marR="0" lvl="0" indent="-285750" algn="l" rtl="0"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⮚"/>
            </a:pPr>
            <a:r>
              <a:rPr lang="ru-RU" sz="1600" b="1" dirty="0">
                <a:solidFill>
                  <a:schemeClr val="bg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отказ от заключения трудового договора, нарушающего гарантии, установленные ТК РФ, восстановление на работе, взыскание заработка, компенсации морального вреда, причиненного работодателем;</a:t>
            </a:r>
            <a:endParaRPr sz="1600" dirty="0">
              <a:solidFill>
                <a:schemeClr val="bg2"/>
              </a:solidFill>
            </a:endParaRPr>
          </a:p>
          <a:p>
            <a:pPr marL="285750" marR="0" lvl="0" indent="-285750" algn="l" rtl="0"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⮚"/>
            </a:pPr>
            <a:r>
              <a:rPr lang="ru-RU" sz="1600" b="1" dirty="0">
                <a:solidFill>
                  <a:schemeClr val="bg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признание гражданина безработным и установление пособия по безработице;</a:t>
            </a:r>
            <a:endParaRPr sz="1600" dirty="0">
              <a:solidFill>
                <a:schemeClr val="bg2"/>
              </a:solidFill>
            </a:endParaRPr>
          </a:p>
          <a:p>
            <a:pPr marL="285750" marR="0" lvl="0" indent="-285750" algn="l" rtl="0"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⮚"/>
            </a:pPr>
            <a:r>
              <a:rPr lang="ru-RU" sz="1600" b="1" dirty="0">
                <a:solidFill>
                  <a:schemeClr val="bg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возмещение вреда, причиненного смертью кормильца, увечьем или иным повреждением здоровья, связанным с трудовой деятельностью или чрезвычайной ситуацией;</a:t>
            </a:r>
            <a:endParaRPr sz="1600" dirty="0">
              <a:solidFill>
                <a:schemeClr val="bg2"/>
              </a:solidFill>
            </a:endParaRPr>
          </a:p>
          <a:p>
            <a:pPr marL="0" marR="0" lvl="0" indent="0" algn="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</a:pPr>
            <a:endParaRPr sz="1800" dirty="0">
              <a:solidFill>
                <a:srgbClr val="FEFEFE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5074314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460;p22"/>
          <p:cNvSpPr txBox="1"/>
          <p:nvPr/>
        </p:nvSpPr>
        <p:spPr>
          <a:xfrm>
            <a:off x="353157" y="0"/>
            <a:ext cx="11485057" cy="7819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algn="ctr">
              <a:buClr>
                <a:srgbClr val="C00000"/>
              </a:buClr>
              <a:buSzPts val="2000"/>
            </a:pPr>
            <a:r>
              <a:rPr lang="ru-RU" sz="2000" b="1" dirty="0">
                <a:solidFill>
                  <a:srgbClr val="C00000"/>
                </a:solidFill>
                <a:ea typeface="Century Gothic"/>
                <a:cs typeface="Century Gothic"/>
                <a:sym typeface="Century Gothic"/>
              </a:rPr>
              <a:t>Бесплатная юридическая помощь оказывается адвокатами и государственным юридическим бюро Краснодарского края в следующих случаях: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58245" y="820626"/>
            <a:ext cx="10817678" cy="59041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Clr>
                <a:schemeClr val="accent1"/>
              </a:buClr>
              <a:buSzPts val="1120"/>
              <a:buFont typeface="Noto Sans Symbols"/>
              <a:buChar char="⮚"/>
            </a:pPr>
            <a:r>
              <a:rPr lang="ru-RU" sz="1600" b="1" dirty="0">
                <a:solidFill>
                  <a:schemeClr val="bg2"/>
                </a:solidFill>
                <a:ea typeface="Century Gothic"/>
                <a:cs typeface="Century Gothic"/>
                <a:sym typeface="Century Gothic"/>
              </a:rPr>
              <a:t>предоставление мер соц. поддержки, оказание малоимущим гражданам  государственной социальной помощи, предоставление субсидий на оплату жилого помещения и коммунальных услуг;</a:t>
            </a:r>
            <a:endParaRPr lang="ru-RU" sz="1600" dirty="0">
              <a:solidFill>
                <a:schemeClr val="bg2"/>
              </a:solidFill>
            </a:endParaRPr>
          </a:p>
          <a:p>
            <a:pPr marL="285750" lvl="0" indent="-285750">
              <a:spcBef>
                <a:spcPts val="500"/>
              </a:spcBef>
              <a:buClr>
                <a:schemeClr val="accent1"/>
              </a:buClr>
              <a:buSzPts val="1120"/>
              <a:buFont typeface="Noto Sans Symbols"/>
              <a:buChar char="⮚"/>
            </a:pPr>
            <a:r>
              <a:rPr lang="ru-RU" sz="1600" b="1" dirty="0">
                <a:solidFill>
                  <a:schemeClr val="bg2"/>
                </a:solidFill>
                <a:ea typeface="Century Gothic"/>
                <a:cs typeface="Century Gothic"/>
                <a:sym typeface="Century Gothic"/>
              </a:rPr>
              <a:t>назначение, перерасчет и взыскание страховых пенсий по старости, инвалидности и по случаю потери кормильца, пособий по временной нетрудоспособности, беременности и родам, безработице, в связи с трудовым увечьем или профзаболеванием, пособий при рождении ребенка, по уходу за ребенком, социального пособия на погребение;</a:t>
            </a:r>
            <a:endParaRPr lang="ru-RU" sz="1600" dirty="0">
              <a:solidFill>
                <a:schemeClr val="bg2"/>
              </a:solidFill>
            </a:endParaRPr>
          </a:p>
          <a:p>
            <a:pPr marL="285750" lvl="0" indent="-285750">
              <a:spcBef>
                <a:spcPts val="500"/>
              </a:spcBef>
              <a:buClr>
                <a:schemeClr val="accent1"/>
              </a:buClr>
              <a:buSzPts val="1120"/>
              <a:buFont typeface="Noto Sans Symbols"/>
              <a:buChar char="⮚"/>
            </a:pPr>
            <a:r>
              <a:rPr lang="ru-RU" sz="1600" b="1" dirty="0">
                <a:solidFill>
                  <a:schemeClr val="bg2"/>
                </a:solidFill>
                <a:ea typeface="Century Gothic"/>
                <a:cs typeface="Century Gothic"/>
                <a:sym typeface="Century Gothic"/>
              </a:rPr>
              <a:t>установление и оспаривание отцовства (материнства), взыскание алиментов;</a:t>
            </a:r>
            <a:endParaRPr lang="ru-RU" sz="1600" dirty="0">
              <a:solidFill>
                <a:schemeClr val="bg2"/>
              </a:solidFill>
            </a:endParaRPr>
          </a:p>
          <a:p>
            <a:pPr marL="285750" lvl="0" indent="-285750">
              <a:spcBef>
                <a:spcPts val="500"/>
              </a:spcBef>
              <a:buClr>
                <a:schemeClr val="accent1"/>
              </a:buClr>
              <a:buSzPts val="1120"/>
              <a:buFont typeface="Noto Sans Symbols"/>
              <a:buChar char="⮚"/>
            </a:pPr>
            <a:r>
              <a:rPr lang="ru-RU" sz="1600" b="1" dirty="0">
                <a:solidFill>
                  <a:schemeClr val="bg2"/>
                </a:solidFill>
                <a:ea typeface="Century Gothic"/>
                <a:cs typeface="Century Gothic"/>
                <a:sym typeface="Century Gothic"/>
              </a:rPr>
              <a:t>установление усыновления, опеки или попечительства над детьми-сиротами и детьми, оставшимися без попечения родителей, заключение договора об осуществлении опеки или попечительства над такими детьми;</a:t>
            </a:r>
          </a:p>
          <a:p>
            <a:pPr marL="285750" lvl="0" indent="-285750">
              <a:spcBef>
                <a:spcPts val="500"/>
              </a:spcBef>
              <a:buClr>
                <a:schemeClr val="accent1"/>
              </a:buClr>
              <a:buSzPts val="1120"/>
              <a:buFont typeface="Noto Sans Symbols"/>
              <a:buChar char="⮚"/>
            </a:pPr>
            <a:r>
              <a:rPr lang="ru-RU" sz="1600" b="1" dirty="0">
                <a:solidFill>
                  <a:schemeClr val="bg2"/>
                </a:solidFill>
                <a:ea typeface="Century Gothic"/>
                <a:cs typeface="Century Gothic"/>
                <a:sym typeface="Century Gothic"/>
              </a:rPr>
              <a:t>защита прав и законных интересов детей-сирот и детей, оставшихся без попечения родителей, лиц из их числа;</a:t>
            </a:r>
            <a:endParaRPr lang="ru-RU" sz="1600" dirty="0">
              <a:solidFill>
                <a:schemeClr val="bg2"/>
              </a:solidFill>
            </a:endParaRPr>
          </a:p>
          <a:p>
            <a:pPr marL="285750" lvl="0" indent="-285750">
              <a:spcBef>
                <a:spcPts val="500"/>
              </a:spcBef>
              <a:buClr>
                <a:schemeClr val="accent1"/>
              </a:buClr>
              <a:buSzPts val="1120"/>
              <a:buFont typeface="Noto Sans Symbols"/>
              <a:buChar char="⮚"/>
            </a:pPr>
            <a:r>
              <a:rPr lang="ru-RU" sz="1600" b="1" dirty="0">
                <a:solidFill>
                  <a:schemeClr val="bg2"/>
                </a:solidFill>
                <a:ea typeface="Century Gothic"/>
                <a:cs typeface="Century Gothic"/>
                <a:sym typeface="Century Gothic"/>
              </a:rPr>
              <a:t>реабилитация граждан, пострадавших от политических репрессий;</a:t>
            </a:r>
            <a:endParaRPr lang="ru-RU" sz="1600" dirty="0">
              <a:solidFill>
                <a:schemeClr val="bg2"/>
              </a:solidFill>
            </a:endParaRPr>
          </a:p>
          <a:p>
            <a:pPr marL="285750" lvl="0" indent="-285750">
              <a:spcBef>
                <a:spcPts val="500"/>
              </a:spcBef>
              <a:buClr>
                <a:schemeClr val="accent1"/>
              </a:buClr>
              <a:buSzPts val="1120"/>
              <a:buFont typeface="Noto Sans Symbols"/>
              <a:buChar char="⮚"/>
            </a:pPr>
            <a:r>
              <a:rPr lang="ru-RU" sz="1600" b="1" dirty="0">
                <a:solidFill>
                  <a:schemeClr val="bg2"/>
                </a:solidFill>
                <a:ea typeface="Century Gothic"/>
                <a:cs typeface="Century Gothic"/>
                <a:sym typeface="Century Gothic"/>
              </a:rPr>
              <a:t>ограничение дееспособности; </a:t>
            </a:r>
            <a:endParaRPr lang="ru-RU" sz="1600" dirty="0">
              <a:solidFill>
                <a:schemeClr val="bg2"/>
              </a:solidFill>
            </a:endParaRPr>
          </a:p>
          <a:p>
            <a:pPr marL="285750" lvl="0" indent="-285750">
              <a:spcBef>
                <a:spcPts val="500"/>
              </a:spcBef>
              <a:buClr>
                <a:schemeClr val="accent1"/>
              </a:buClr>
              <a:buSzPts val="1120"/>
              <a:buFont typeface="Noto Sans Symbols"/>
              <a:buChar char="⮚"/>
            </a:pPr>
            <a:r>
              <a:rPr lang="ru-RU" sz="1600" b="1" dirty="0">
                <a:solidFill>
                  <a:schemeClr val="bg2"/>
                </a:solidFill>
                <a:ea typeface="Century Gothic"/>
                <a:cs typeface="Century Gothic"/>
                <a:sym typeface="Century Gothic"/>
              </a:rPr>
              <a:t>обжалование нарушений прав и свобод граждан при оказании психиатрической помощи;</a:t>
            </a:r>
            <a:endParaRPr lang="ru-RU" sz="1600" dirty="0">
              <a:solidFill>
                <a:schemeClr val="bg2"/>
              </a:solidFill>
            </a:endParaRPr>
          </a:p>
          <a:p>
            <a:pPr marL="285750" lvl="0" indent="-285750">
              <a:spcBef>
                <a:spcPts val="500"/>
              </a:spcBef>
              <a:buClr>
                <a:schemeClr val="accent1"/>
              </a:buClr>
              <a:buSzPts val="1120"/>
              <a:buFont typeface="Noto Sans Symbols"/>
              <a:buChar char="⮚"/>
            </a:pPr>
            <a:r>
              <a:rPr lang="ru-RU" sz="1600" b="1" dirty="0">
                <a:solidFill>
                  <a:schemeClr val="bg2"/>
                </a:solidFill>
                <a:ea typeface="Century Gothic"/>
                <a:cs typeface="Century Gothic"/>
                <a:sym typeface="Century Gothic"/>
              </a:rPr>
              <a:t>медико-социальная экспертиза и реабилитация инвалидов;</a:t>
            </a:r>
            <a:endParaRPr lang="ru-RU" sz="1600" dirty="0">
              <a:solidFill>
                <a:schemeClr val="bg2"/>
              </a:solidFill>
            </a:endParaRPr>
          </a:p>
          <a:p>
            <a:pPr marL="285750" lvl="0" indent="-285750">
              <a:spcBef>
                <a:spcPts val="500"/>
              </a:spcBef>
              <a:buClr>
                <a:schemeClr val="accent1"/>
              </a:buClr>
              <a:buSzPts val="1120"/>
              <a:buFont typeface="Noto Sans Symbols"/>
              <a:buChar char="⮚"/>
            </a:pPr>
            <a:r>
              <a:rPr lang="ru-RU" sz="1600" b="1" dirty="0">
                <a:solidFill>
                  <a:schemeClr val="bg2"/>
                </a:solidFill>
                <a:ea typeface="Century Gothic"/>
                <a:cs typeface="Century Gothic"/>
                <a:sym typeface="Century Gothic"/>
              </a:rPr>
              <a:t>обжалование во внесудебном порядке актов органов государственной власти, органов местного самоуправления и должностных лиц;</a:t>
            </a:r>
            <a:endParaRPr lang="ru-RU" sz="1600" dirty="0">
              <a:solidFill>
                <a:schemeClr val="bg2"/>
              </a:solidFill>
            </a:endParaRPr>
          </a:p>
          <a:p>
            <a:pPr marL="285750" lvl="0" indent="-285750">
              <a:spcBef>
                <a:spcPts val="500"/>
              </a:spcBef>
              <a:buClr>
                <a:schemeClr val="accent1"/>
              </a:buClr>
              <a:buSzPts val="1120"/>
              <a:buFont typeface="Noto Sans Symbols"/>
              <a:buChar char="⮚"/>
            </a:pPr>
            <a:r>
              <a:rPr lang="ru-RU" sz="1600" b="1" dirty="0">
                <a:solidFill>
                  <a:schemeClr val="bg2"/>
                </a:solidFill>
                <a:ea typeface="Century Gothic"/>
                <a:cs typeface="Century Gothic"/>
                <a:sym typeface="Century Gothic"/>
              </a:rPr>
              <a:t>восстановление имущественных, личных неимущественных прав, нарушенных в результате ЧС, возмещение причиненного ущерба.</a:t>
            </a:r>
            <a:endParaRPr lang="ru-RU" sz="16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6706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0629" y="152124"/>
            <a:ext cx="1173207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Государственные юридические бюро и </a:t>
            </a: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адвокаты 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представляют в судах, государственных и муниципальных органах, организациях интересы граждан, имеющих право на получение бесплатной юридической </a:t>
            </a: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помощи, 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если они являются:</a:t>
            </a:r>
            <a:endParaRPr lang="ru-RU" sz="2000" b="1" dirty="0">
              <a:solidFill>
                <a:srgbClr val="C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4106" y="1249430"/>
            <a:ext cx="11789229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b="1" dirty="0" smtClean="0">
                <a:solidFill>
                  <a:schemeClr val="bg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истцами </a:t>
            </a:r>
            <a:r>
              <a:rPr lang="ru-RU" b="1" dirty="0">
                <a:solidFill>
                  <a:schemeClr val="bg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 ответчиками при рассмотрении судами дел </a:t>
            </a:r>
            <a:r>
              <a:rPr lang="ru-RU" b="1" dirty="0" smtClean="0">
                <a:solidFill>
                  <a:schemeClr val="bg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о:</a:t>
            </a:r>
          </a:p>
          <a:p>
            <a:pPr indent="457200" algn="just">
              <a:spcAft>
                <a:spcPts val="0"/>
              </a:spcAft>
            </a:pPr>
            <a:endParaRPr lang="ru-RU" b="1" dirty="0" smtClean="0">
              <a:solidFill>
                <a:schemeClr val="bg2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chemeClr val="bg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расторжении</a:t>
            </a:r>
            <a:r>
              <a:rPr lang="ru-RU" sz="1600" b="1" dirty="0">
                <a:solidFill>
                  <a:schemeClr val="bg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признании недействительными сделок с недвижимым имуществом, о государственной регистрации прав на недвижимое имущество и сделок с ним и об отказе в государственной регистрации таких прав (в случае, если квартира, жилой дом или их части являются единственным жилым помещением гражданина и его семьи</a:t>
            </a:r>
            <a:r>
              <a:rPr lang="ru-RU" sz="1600" b="1" dirty="0" smtClean="0">
                <a:solidFill>
                  <a:schemeClr val="bg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);</a:t>
            </a:r>
          </a:p>
          <a:p>
            <a:pPr algn="just">
              <a:spcAft>
                <a:spcPts val="0"/>
              </a:spcAft>
            </a:pPr>
            <a:endParaRPr lang="ru-RU" sz="1600" b="1" dirty="0" smtClean="0">
              <a:solidFill>
                <a:schemeClr val="bg2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chemeClr val="bg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признании </a:t>
            </a:r>
            <a:r>
              <a:rPr lang="ru-RU" sz="1600" b="1" dirty="0">
                <a:solidFill>
                  <a:schemeClr val="bg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права на жилое помещение, предоставлении жилого помещения по договору социального найма, договору найма специализированного жилого помещения, предназначенного для проживания детей-сирот и детей, оставшихся без попечения родителей, в том числе принятых на воспитание в семьи, лиц из числа детей-сирот и детей, оставшихся без попечения родителей, расторжении и прекращении договора социального найма жилого помещения, выселении из жилого помещения (в случае, если квартира, жилой дом или их части являются единственным жилым помещением гражданина и его семьи), расторжение и прекращение договора найма специализированного жилого помещения, предназначенного для проживания детей-сирот и детей, оставшихся без попечения родителей, лиц из числа детей-сирот и детей, оставшихся без попечения родителей, выселение из указанного жилого </a:t>
            </a:r>
            <a:r>
              <a:rPr lang="ru-RU" sz="1600" b="1" dirty="0" smtClean="0">
                <a:solidFill>
                  <a:schemeClr val="bg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помещения.</a:t>
            </a:r>
          </a:p>
          <a:p>
            <a:pPr algn="just">
              <a:spcAft>
                <a:spcPts val="0"/>
              </a:spcAft>
            </a:pPr>
            <a:endParaRPr lang="ru-RU" sz="1600" b="1" dirty="0">
              <a:solidFill>
                <a:schemeClr val="bg2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chemeClr val="bg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признании </a:t>
            </a:r>
            <a:r>
              <a:rPr lang="ru-RU" sz="1600" b="1" dirty="0">
                <a:solidFill>
                  <a:schemeClr val="bg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 сохранении права собственности на земельный участок, права постоянного бессрочного пользования, а также пожизненного наследуемого владения земельным участком (в случае, если на спорном земельном участке или его части находятся жилой дом или его часть, являющиеся единственным жилым помещением гражданина и его семьи</a:t>
            </a:r>
            <a:r>
              <a:rPr lang="ru-RU" sz="1600" b="1" dirty="0" smtClean="0">
                <a:solidFill>
                  <a:schemeClr val="bg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);</a:t>
            </a:r>
            <a:endParaRPr lang="ru-RU" sz="1600" b="1" dirty="0">
              <a:solidFill>
                <a:schemeClr val="bg2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2634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87779" y="152124"/>
            <a:ext cx="1173207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Государственные юридические бюро и </a:t>
            </a: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адвокаты 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представляют в судах, государственных и муниципальных органах, организациях интересы граждан, имеющих право на получение бесплатной юридической </a:t>
            </a: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помощи, 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если они являются:</a:t>
            </a:r>
            <a:endParaRPr lang="ru-RU" sz="2000" b="1" dirty="0">
              <a:solidFill>
                <a:srgbClr val="C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0050" y="1167787"/>
            <a:ext cx="11634107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b="1" dirty="0" smtClean="0">
                <a:solidFill>
                  <a:schemeClr val="bg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истцами </a:t>
            </a:r>
            <a:r>
              <a:rPr lang="ru-RU" b="1" dirty="0">
                <a:solidFill>
                  <a:schemeClr val="bg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(заявителями) при рассмотрении судами дел</a:t>
            </a:r>
            <a:r>
              <a:rPr lang="ru-RU" b="1" dirty="0" smtClean="0">
                <a:solidFill>
                  <a:schemeClr val="bg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</a:p>
          <a:p>
            <a:pPr indent="457200" algn="just">
              <a:spcAft>
                <a:spcPts val="0"/>
              </a:spcAft>
            </a:pPr>
            <a:endParaRPr lang="ru-RU" b="1" dirty="0" smtClean="0">
              <a:solidFill>
                <a:schemeClr val="bg2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700" b="1" dirty="0" smtClean="0">
                <a:solidFill>
                  <a:schemeClr val="bg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 </a:t>
            </a:r>
            <a:r>
              <a:rPr lang="ru-RU" sz="1700" b="1" dirty="0">
                <a:solidFill>
                  <a:schemeClr val="bg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взыскании алиментов;</a:t>
            </a: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700" b="1" dirty="0" smtClean="0">
                <a:solidFill>
                  <a:schemeClr val="bg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 </a:t>
            </a:r>
            <a:r>
              <a:rPr lang="ru-RU" sz="1700" b="1" dirty="0">
                <a:solidFill>
                  <a:schemeClr val="bg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возмещении вреда, причиненного смертью кормильца, увечьем или иным повреждением здоровья, связанным с трудовой деятельностью или с чрезвычайной </a:t>
            </a:r>
            <a:r>
              <a:rPr lang="ru-RU" sz="1700" b="1" dirty="0" smtClean="0">
                <a:solidFill>
                  <a:schemeClr val="bg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ситуацией;</a:t>
            </a: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700" b="1" dirty="0" smtClean="0">
                <a:solidFill>
                  <a:schemeClr val="bg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 </a:t>
            </a:r>
            <a:r>
              <a:rPr lang="ru-RU" sz="1700" b="1" dirty="0">
                <a:solidFill>
                  <a:schemeClr val="bg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установлении усыновления, опеки или попечительства в отношении детей-сирот и детей, оставшихся без попечения родителей, о заключении договора об осуществлении опеки или попечительства над такими детьми;</a:t>
            </a: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700" b="1" dirty="0" smtClean="0">
                <a:solidFill>
                  <a:schemeClr val="bg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 </a:t>
            </a:r>
            <a:r>
              <a:rPr lang="ru-RU" sz="1700" b="1" dirty="0">
                <a:solidFill>
                  <a:schemeClr val="bg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обеспечении мер государственной поддержки детям-инвалидам, детям-сиротам, детям, оставшимся без попечения родителей, лицам из числа детей-сирот и детей, оставшихся без попечения родителей;</a:t>
            </a: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700" b="1" dirty="0" smtClean="0">
                <a:solidFill>
                  <a:schemeClr val="bg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гражданами</a:t>
            </a:r>
            <a:r>
              <a:rPr lang="ru-RU" sz="1700" b="1" dirty="0">
                <a:solidFill>
                  <a:schemeClr val="bg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в отношении которых судом рассматривается заявление о признании их недееспособными;</a:t>
            </a: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700" b="1" dirty="0" smtClean="0">
                <a:solidFill>
                  <a:schemeClr val="bg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гражданами</a:t>
            </a:r>
            <a:r>
              <a:rPr lang="ru-RU" sz="1700" b="1" dirty="0">
                <a:solidFill>
                  <a:schemeClr val="bg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пострадавшими от политических репрессий, - по вопросам, связанным с реабилитацией;</a:t>
            </a: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700" b="1" dirty="0" smtClean="0">
                <a:solidFill>
                  <a:schemeClr val="bg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гражданами</a:t>
            </a:r>
            <a:r>
              <a:rPr lang="ru-RU" sz="1700" b="1" dirty="0">
                <a:solidFill>
                  <a:schemeClr val="bg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в отношении которых судами рассматриваются дела о принудительной госпитализации в психиатрический стационар или продлении срока принудительной госпитализации в психиатрическом стационаре;</a:t>
            </a: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700" b="1" dirty="0" smtClean="0">
                <a:solidFill>
                  <a:schemeClr val="bg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гражданами</a:t>
            </a:r>
            <a:r>
              <a:rPr lang="ru-RU" sz="1700" b="1" dirty="0">
                <a:solidFill>
                  <a:schemeClr val="bg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пострадавшими от чрезвычайной ситуации, - по вопросам, связанным с восстановлением имущественных прав, личных неимущественных прав, нарушенных в результате чрезвычайной ситуации, возмещением ущерба, причиненного вследствие чрезвычайной ситуации.</a:t>
            </a:r>
          </a:p>
        </p:txBody>
      </p:sp>
    </p:spTree>
    <p:extLst>
      <p:ext uri="{BB962C8B-B14F-4D97-AF65-F5344CB8AC3E}">
        <p14:creationId xmlns:p14="http://schemas.microsoft.com/office/powerpoint/2010/main" val="323648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C888281-21B1-46B4-8069-819188F753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6227" y="541087"/>
            <a:ext cx="11006355" cy="57003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</a:rPr>
              <a:t>Бесплатная юридическая помощь оказывается государственным юридическим бюро, адвокатом при предъявлении:</a:t>
            </a:r>
          </a:p>
          <a:p>
            <a:pPr marL="0" indent="0">
              <a:buNone/>
            </a:pPr>
            <a:r>
              <a:rPr lang="ru-RU" sz="2800" b="1" dirty="0">
                <a:solidFill>
                  <a:schemeClr val="bg2"/>
                </a:solidFill>
                <a:latin typeface="Arial" panose="020B0604020202020204" pitchFamily="34" charset="0"/>
              </a:rPr>
              <a:t>1) паспорта или иных документов, удостоверяющих личность, место жительства и принадлежность к гражданству;</a:t>
            </a:r>
          </a:p>
          <a:p>
            <a:pPr marL="0" indent="0">
              <a:buNone/>
            </a:pPr>
            <a:r>
              <a:rPr lang="ru-RU" sz="2800" b="1" dirty="0">
                <a:solidFill>
                  <a:schemeClr val="bg2"/>
                </a:solidFill>
                <a:latin typeface="Arial" panose="020B0604020202020204" pitchFamily="34" charset="0"/>
              </a:rPr>
              <a:t>2) документов, подтверждающих принадлежность гражданина к категориям граждан, имеющим право на получение бесплатной юридической помощи.</a:t>
            </a:r>
          </a:p>
        </p:txBody>
      </p:sp>
    </p:spTree>
    <p:extLst>
      <p:ext uri="{BB962C8B-B14F-4D97-AF65-F5344CB8AC3E}">
        <p14:creationId xmlns:p14="http://schemas.microsoft.com/office/powerpoint/2010/main" val="2557978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76836" y="511728"/>
            <a:ext cx="11532568" cy="126673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b="1" dirty="0">
                <a:solidFill>
                  <a:srgbClr val="C00000"/>
                </a:solidFill>
              </a:rPr>
              <a:t>Нормативные правовые акты, регулирующие </a:t>
            </a:r>
          </a:p>
          <a:p>
            <a:pPr algn="ctr"/>
            <a:r>
              <a:rPr lang="ru-RU" sz="2800" b="1" dirty="0">
                <a:solidFill>
                  <a:srgbClr val="C00000"/>
                </a:solidFill>
              </a:rPr>
              <a:t>порядок оказания бесплатной юридической помощи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endParaRPr lang="ru-RU" sz="2800" b="1" dirty="0">
              <a:solidFill>
                <a:srgbClr val="C00000"/>
              </a:solidFill>
            </a:endParaRPr>
          </a:p>
          <a:p>
            <a:pPr algn="ctr"/>
            <a:r>
              <a:rPr lang="ru-RU" sz="2800" b="1" dirty="0">
                <a:solidFill>
                  <a:srgbClr val="C00000"/>
                </a:solidFill>
              </a:rPr>
              <a:t>на территории Краснодарского края: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A1F14D5F-4ED5-4FFB-A20A-60A56C8EBAC9}"/>
              </a:ext>
            </a:extLst>
          </p:cNvPr>
          <p:cNvSpPr txBox="1"/>
          <p:nvPr/>
        </p:nvSpPr>
        <p:spPr>
          <a:xfrm>
            <a:off x="604007" y="1961520"/>
            <a:ext cx="10846965" cy="38472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1" i="0" u="none" strike="noStrike" baseline="0" dirty="0">
                <a:solidFill>
                  <a:schemeClr val="bg2"/>
                </a:solidFill>
                <a:latin typeface="Arial" panose="020B0604020202020204" pitchFamily="34" charset="0"/>
              </a:rPr>
              <a:t>Федеральный закон от 21.11.2011 № 324-ФЗ</a:t>
            </a:r>
            <a:endParaRPr lang="ru-RU" sz="2400" b="1" dirty="0">
              <a:solidFill>
                <a:schemeClr val="bg2"/>
              </a:solidFill>
              <a:latin typeface="Arial" panose="020B0604020202020204" pitchFamily="34" charset="0"/>
            </a:endParaRPr>
          </a:p>
          <a:p>
            <a:r>
              <a:rPr lang="ru-RU" sz="2400" b="1" dirty="0">
                <a:solidFill>
                  <a:schemeClr val="bg2"/>
                </a:solidFill>
                <a:latin typeface="Arial" panose="020B0604020202020204" pitchFamily="34" charset="0"/>
              </a:rPr>
              <a:t>  «</a:t>
            </a:r>
            <a:r>
              <a:rPr lang="ru-RU" sz="2400" b="1" i="0" u="none" strike="noStrike" baseline="0" dirty="0">
                <a:solidFill>
                  <a:schemeClr val="bg2"/>
                </a:solidFill>
                <a:latin typeface="Arial" panose="020B0604020202020204" pitchFamily="34" charset="0"/>
              </a:rPr>
              <a:t>О бесплатной юридической помощи в Российской Федерации»;</a:t>
            </a:r>
          </a:p>
          <a:p>
            <a:pPr algn="just"/>
            <a:endParaRPr lang="ru-RU" sz="1400" b="1" i="0" u="none" strike="noStrike" baseline="0" dirty="0">
              <a:solidFill>
                <a:schemeClr val="bg2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i="0" u="none" strike="noStrike" baseline="0" dirty="0">
                <a:solidFill>
                  <a:schemeClr val="bg2"/>
                </a:solidFill>
                <a:latin typeface="Arial" panose="020B0604020202020204" pitchFamily="34" charset="0"/>
              </a:rPr>
              <a:t>Закон Краснодарского края от 23.04.2013 № 2697-КЗ                                 «О юридической помощи на территории Краснодарского края»;</a:t>
            </a:r>
          </a:p>
          <a:p>
            <a:pPr algn="just"/>
            <a:endParaRPr lang="ru-RU" sz="1400" b="1" dirty="0">
              <a:solidFill>
                <a:schemeClr val="bg2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i="0" u="none" strike="noStrike" baseline="0" dirty="0">
                <a:solidFill>
                  <a:schemeClr val="bg2"/>
                </a:solidFill>
                <a:latin typeface="Arial" panose="020B0604020202020204" pitchFamily="34" charset="0"/>
              </a:rPr>
              <a:t>постановление главы администрации (губернатора) Краснодарского края от 30.09.2013 № 1065 </a:t>
            </a:r>
            <a:r>
              <a:rPr lang="ru-RU" sz="2400" b="1" dirty="0">
                <a:solidFill>
                  <a:schemeClr val="bg2"/>
                </a:solidFill>
                <a:latin typeface="Arial" panose="020B0604020202020204" pitchFamily="34" charset="0"/>
              </a:rPr>
              <a:t>«</a:t>
            </a:r>
            <a:r>
              <a:rPr lang="ru-RU" sz="2400" b="1" i="0" u="none" strike="noStrike" baseline="0" dirty="0">
                <a:solidFill>
                  <a:schemeClr val="bg2"/>
                </a:solidFill>
                <a:latin typeface="Arial" panose="020B0604020202020204" pitchFamily="34" charset="0"/>
              </a:rPr>
              <a:t>О некоторых мерах по реализации Закона Краснодарского края от 23 апреля 2013 г. </a:t>
            </a:r>
            <a:r>
              <a:rPr lang="ru-RU" sz="2400" b="1" i="0" u="none" strike="noStrike" baseline="0" dirty="0" smtClean="0">
                <a:solidFill>
                  <a:schemeClr val="bg2"/>
                </a:solidFill>
                <a:latin typeface="Arial" panose="020B0604020202020204" pitchFamily="34" charset="0"/>
              </a:rPr>
              <a:t>                       № </a:t>
            </a:r>
            <a:r>
              <a:rPr lang="ru-RU" sz="2400" b="1" i="0" u="none" strike="noStrike" baseline="0" dirty="0">
                <a:solidFill>
                  <a:schemeClr val="bg2"/>
                </a:solidFill>
                <a:latin typeface="Arial" panose="020B0604020202020204" pitchFamily="34" charset="0"/>
              </a:rPr>
              <a:t>2697-КЗ «О юридической помощи на территории Краснодарского края».</a:t>
            </a:r>
          </a:p>
        </p:txBody>
      </p:sp>
    </p:spTree>
    <p:extLst>
      <p:ext uri="{BB962C8B-B14F-4D97-AF65-F5344CB8AC3E}">
        <p14:creationId xmlns:p14="http://schemas.microsoft.com/office/powerpoint/2010/main" val="2087038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1">
            <a:extLst>
              <a:ext uri="{FF2B5EF4-FFF2-40B4-BE49-F238E27FC236}">
                <a16:creationId xmlns:a16="http://schemas.microsoft.com/office/drawing/2014/main" xmlns="" id="{D1752DBD-FC50-4764-A8A8-77CF90D9AF2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98145" y="780825"/>
            <a:ext cx="10608731" cy="493207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400" b="1" dirty="0">
              <a:solidFill>
                <a:schemeClr val="bg2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400" b="1" dirty="0">
                <a:solidFill>
                  <a:schemeClr val="bg2"/>
                </a:solidFill>
                <a:latin typeface="Arial" panose="020B0604020202020204" pitchFamily="34" charset="0"/>
              </a:rPr>
              <a:t>- правовое консультирование в устной форме;</a:t>
            </a:r>
          </a:p>
          <a:p>
            <a:pPr marL="0" indent="0">
              <a:buNone/>
            </a:pPr>
            <a:r>
              <a:rPr lang="ru-RU" sz="2400" b="1" dirty="0">
                <a:solidFill>
                  <a:schemeClr val="bg2"/>
                </a:solidFill>
                <a:latin typeface="Arial" panose="020B0604020202020204" pitchFamily="34" charset="0"/>
              </a:rPr>
              <a:t>- правовое консультирование в письменной форме; </a:t>
            </a:r>
          </a:p>
          <a:p>
            <a:pPr marL="0" indent="0">
              <a:buNone/>
            </a:pPr>
            <a:r>
              <a:rPr lang="ru-RU" sz="2400" b="1" dirty="0">
                <a:solidFill>
                  <a:schemeClr val="bg2"/>
                </a:solidFill>
                <a:latin typeface="Arial" panose="020B0604020202020204" pitchFamily="34" charset="0"/>
              </a:rPr>
              <a:t>- составление заявлений, жалоб, ходатайств и других документов правового характера; </a:t>
            </a:r>
          </a:p>
          <a:p>
            <a:pPr marL="0" indent="0">
              <a:buNone/>
            </a:pPr>
            <a:r>
              <a:rPr lang="ru-RU" sz="2400" b="1" dirty="0">
                <a:solidFill>
                  <a:schemeClr val="bg2"/>
                </a:solidFill>
                <a:latin typeface="Arial" panose="020B0604020202020204" pitchFamily="34" charset="0"/>
              </a:rPr>
              <a:t>- представление интересов гражданина в судах, государственных и муниципальных органах, организациях.</a:t>
            </a:r>
          </a:p>
          <a:p>
            <a:endParaRPr lang="ru-RU" sz="2400" b="1" dirty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25EDE2DF-705B-4339-ADD6-11CBED8ED298}"/>
              </a:ext>
            </a:extLst>
          </p:cNvPr>
          <p:cNvSpPr txBox="1">
            <a:spLocks/>
          </p:cNvSpPr>
          <p:nvPr/>
        </p:nvSpPr>
        <p:spPr>
          <a:xfrm>
            <a:off x="117445" y="285875"/>
            <a:ext cx="11532568" cy="126673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b="1" dirty="0">
                <a:solidFill>
                  <a:srgbClr val="C00000"/>
                </a:solidFill>
              </a:rPr>
              <a:t>Виды бесплатной юридической помощи: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112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1">
            <a:extLst>
              <a:ext uri="{FF2B5EF4-FFF2-40B4-BE49-F238E27FC236}">
                <a16:creationId xmlns:a16="http://schemas.microsoft.com/office/drawing/2014/main" xmlns="" id="{D1752DBD-FC50-4764-A8A8-77CF90D9AF2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791634" y="1770726"/>
            <a:ext cx="10608731" cy="419384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400" b="1" dirty="0">
              <a:solidFill>
                <a:schemeClr val="bg2"/>
              </a:solidFill>
              <a:latin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2600" b="1" dirty="0">
                <a:solidFill>
                  <a:schemeClr val="bg2"/>
                </a:solidFill>
                <a:latin typeface="Arial" panose="020B0604020202020204" pitchFamily="34" charset="0"/>
              </a:rPr>
              <a:t>- администрация Краснодарского края и подведомственные ей учреждения;</a:t>
            </a:r>
          </a:p>
          <a:p>
            <a:pPr marL="0" indent="0" algn="just">
              <a:buNone/>
            </a:pPr>
            <a:r>
              <a:rPr lang="ru-RU" sz="2600" b="1" dirty="0">
                <a:solidFill>
                  <a:schemeClr val="bg2"/>
                </a:solidFill>
                <a:latin typeface="Arial" panose="020B0604020202020204" pitchFamily="34" charset="0"/>
              </a:rPr>
              <a:t>- органы исполнительной власти Краснодарского края и подведомственные им учреждения;</a:t>
            </a:r>
          </a:p>
          <a:p>
            <a:pPr marL="0" indent="0" algn="just">
              <a:buNone/>
            </a:pPr>
            <a:r>
              <a:rPr lang="ru-RU" sz="2600" b="1" dirty="0">
                <a:solidFill>
                  <a:schemeClr val="bg2"/>
                </a:solidFill>
                <a:latin typeface="Arial" panose="020B0604020202020204" pitchFamily="34" charset="0"/>
              </a:rPr>
              <a:t>- Территориальный фонд обязательного медицинского страхования Краснодарского края;</a:t>
            </a:r>
          </a:p>
          <a:p>
            <a:pPr marL="0" indent="0" algn="just">
              <a:buNone/>
            </a:pPr>
            <a:r>
              <a:rPr lang="ru-RU" sz="2600" b="1" dirty="0">
                <a:solidFill>
                  <a:schemeClr val="bg2"/>
                </a:solidFill>
                <a:latin typeface="Arial" panose="020B0604020202020204" pitchFamily="34" charset="0"/>
              </a:rPr>
              <a:t>-  государственное юридическое бюро Краснодарского края.</a:t>
            </a:r>
          </a:p>
          <a:p>
            <a:endParaRPr lang="ru-RU" sz="2400" b="1" dirty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25EDE2DF-705B-4339-ADD6-11CBED8ED298}"/>
              </a:ext>
            </a:extLst>
          </p:cNvPr>
          <p:cNvSpPr txBox="1">
            <a:spLocks/>
          </p:cNvSpPr>
          <p:nvPr/>
        </p:nvSpPr>
        <p:spPr>
          <a:xfrm>
            <a:off x="0" y="722102"/>
            <a:ext cx="11532568" cy="126673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b="1" dirty="0">
                <a:solidFill>
                  <a:srgbClr val="C00000"/>
                </a:solidFill>
              </a:rPr>
              <a:t>Участники государственной </a:t>
            </a:r>
          </a:p>
          <a:p>
            <a:pPr algn="ctr"/>
            <a:r>
              <a:rPr lang="ru-RU" sz="2800" b="1" dirty="0">
                <a:solidFill>
                  <a:srgbClr val="C00000"/>
                </a:solidFill>
              </a:rPr>
              <a:t>системы бесплатной юридической помощи </a:t>
            </a:r>
          </a:p>
          <a:p>
            <a:pPr algn="ctr"/>
            <a:r>
              <a:rPr lang="ru-RU" sz="2800" b="1" dirty="0">
                <a:solidFill>
                  <a:srgbClr val="C00000"/>
                </a:solidFill>
              </a:rPr>
              <a:t>на территории Краснодарского края:</a:t>
            </a:r>
          </a:p>
        </p:txBody>
      </p:sp>
    </p:spTree>
    <p:extLst>
      <p:ext uri="{BB962C8B-B14F-4D97-AF65-F5344CB8AC3E}">
        <p14:creationId xmlns:p14="http://schemas.microsoft.com/office/powerpoint/2010/main" val="4135728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1">
            <a:extLst>
              <a:ext uri="{FF2B5EF4-FFF2-40B4-BE49-F238E27FC236}">
                <a16:creationId xmlns:a16="http://schemas.microsoft.com/office/drawing/2014/main" xmlns="" id="{D1752DBD-FC50-4764-A8A8-77CF90D9AF2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112108" y="1013619"/>
            <a:ext cx="10044676" cy="241538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ru-RU" sz="2400" b="0" i="0" u="none" strike="noStrike" baseline="0" dirty="0">
              <a:latin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600" b="1" dirty="0">
              <a:solidFill>
                <a:schemeClr val="bg2"/>
              </a:solidFill>
              <a:latin typeface="Arial" panose="020B060402020202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b="1" i="1" dirty="0" smtClean="0">
                <a:solidFill>
                  <a:schemeClr val="bg2"/>
                </a:solidFill>
                <a:latin typeface="Arial" panose="020B0604020202020204" pitchFamily="34" charset="0"/>
              </a:rPr>
              <a:t>Данные участники оказывают </a:t>
            </a:r>
            <a:r>
              <a:rPr lang="ru-RU" sz="2200" b="1" i="1" dirty="0">
                <a:solidFill>
                  <a:schemeClr val="bg2"/>
                </a:solidFill>
                <a:latin typeface="Arial" panose="020B0604020202020204" pitchFamily="34" charset="0"/>
              </a:rPr>
              <a:t>бесплатную юридическую </a:t>
            </a:r>
            <a:r>
              <a:rPr lang="ru-RU" sz="2200" b="1" i="1" dirty="0" smtClean="0">
                <a:solidFill>
                  <a:schemeClr val="bg2"/>
                </a:solidFill>
                <a:latin typeface="Arial" panose="020B0604020202020204" pitchFamily="34" charset="0"/>
              </a:rPr>
              <a:t>помощь гражданам, имеющим право на такую помощь,</a:t>
            </a:r>
            <a:r>
              <a:rPr lang="ru-RU" sz="2200" b="1" i="1" dirty="0">
                <a:solidFill>
                  <a:schemeClr val="bg2"/>
                </a:solidFill>
                <a:latin typeface="Arial" panose="020B0604020202020204" pitchFamily="34" charset="0"/>
              </a:rPr>
              <a:t> </a:t>
            </a:r>
            <a:r>
              <a:rPr lang="ru-RU" sz="2200" b="1" i="1" dirty="0" smtClean="0">
                <a:solidFill>
                  <a:schemeClr val="bg2"/>
                </a:solidFill>
                <a:latin typeface="Arial" panose="020B0604020202020204" pitchFamily="34" charset="0"/>
              </a:rPr>
              <a:t>в </a:t>
            </a:r>
            <a:r>
              <a:rPr lang="ru-RU" sz="2200" b="1" i="1" dirty="0">
                <a:solidFill>
                  <a:schemeClr val="bg2"/>
                </a:solidFill>
                <a:latin typeface="Arial" panose="020B0604020202020204" pitchFamily="34" charset="0"/>
              </a:rPr>
              <a:t>виде </a:t>
            </a:r>
            <a:r>
              <a:rPr lang="ru-RU" sz="2200" b="1" i="1" dirty="0" smtClean="0">
                <a:solidFill>
                  <a:schemeClr val="bg2"/>
                </a:solidFill>
                <a:latin typeface="Arial" panose="020B0604020202020204" pitchFamily="34" charset="0"/>
              </a:rPr>
              <a:t>правового </a:t>
            </a:r>
            <a:r>
              <a:rPr lang="ru-RU" sz="2200" b="1" i="1" dirty="0">
                <a:solidFill>
                  <a:schemeClr val="bg2"/>
                </a:solidFill>
                <a:latin typeface="Arial" panose="020B0604020202020204" pitchFamily="34" charset="0"/>
              </a:rPr>
              <a:t>консультирования в устной и письменной </a:t>
            </a:r>
            <a:r>
              <a:rPr lang="ru-RU" sz="2200" b="1" i="1" dirty="0" smtClean="0">
                <a:solidFill>
                  <a:schemeClr val="bg2"/>
                </a:solidFill>
                <a:latin typeface="Arial" panose="020B0604020202020204" pitchFamily="34" charset="0"/>
              </a:rPr>
              <a:t>форме </a:t>
            </a:r>
            <a:r>
              <a:rPr lang="ru-RU" sz="2200" b="1" i="1" dirty="0">
                <a:solidFill>
                  <a:schemeClr val="bg2"/>
                </a:solidFill>
                <a:latin typeface="Arial" panose="020B0604020202020204" pitchFamily="34" charset="0"/>
              </a:rPr>
              <a:t>по вопросам, относящимся к их компетенции.</a:t>
            </a:r>
          </a:p>
          <a:p>
            <a:endParaRPr lang="ru-RU" sz="200" b="1" i="0" u="none" strike="noStrike" baseline="0" dirty="0">
              <a:latin typeface="Arial" panose="020B0604020202020204" pitchFamily="34" charset="0"/>
            </a:endParaRPr>
          </a:p>
          <a:p>
            <a:pPr algn="just"/>
            <a:endParaRPr lang="ru-RU" sz="2400" b="0" i="0" u="none" strike="noStrike" baseline="0" dirty="0">
              <a:latin typeface="Arial" panose="020B0604020202020204" pitchFamily="34" charset="0"/>
            </a:endParaRPr>
          </a:p>
          <a:p>
            <a:endParaRPr lang="ru-RU" sz="3200" b="1" dirty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25EDE2DF-705B-4339-ADD6-11CBED8ED298}"/>
              </a:ext>
            </a:extLst>
          </p:cNvPr>
          <p:cNvSpPr txBox="1">
            <a:spLocks/>
          </p:cNvSpPr>
          <p:nvPr/>
        </p:nvSpPr>
        <p:spPr>
          <a:xfrm>
            <a:off x="469783" y="260059"/>
            <a:ext cx="11532568" cy="10073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500" b="1" dirty="0">
                <a:solidFill>
                  <a:schemeClr val="accent6"/>
                </a:solidFill>
                <a:latin typeface="Arial" panose="020B0604020202020204" pitchFamily="34" charset="0"/>
              </a:rPr>
              <a:t>Оказание бесплатной юридической помощи органами исполнительной власти Краснодарского края и подведомственными им </a:t>
            </a:r>
            <a:r>
              <a:rPr lang="ru-RU" sz="2500" b="1" dirty="0" smtClean="0">
                <a:solidFill>
                  <a:schemeClr val="accent6"/>
                </a:solidFill>
                <a:latin typeface="Arial" panose="020B0604020202020204" pitchFamily="34" charset="0"/>
              </a:rPr>
              <a:t>учреждениями:</a:t>
            </a:r>
            <a:endParaRPr lang="ru-RU" sz="2500" b="1" dirty="0">
              <a:solidFill>
                <a:schemeClr val="accent6"/>
              </a:solidFill>
              <a:latin typeface="Arial" panose="020B0604020202020204" pitchFamily="34" charset="0"/>
            </a:endParaRPr>
          </a:p>
        </p:txBody>
      </p:sp>
      <p:sp>
        <p:nvSpPr>
          <p:cNvPr id="4" name="Объект 1">
            <a:extLst>
              <a:ext uri="{FF2B5EF4-FFF2-40B4-BE49-F238E27FC236}">
                <a16:creationId xmlns:a16="http://schemas.microsoft.com/office/drawing/2014/main" xmlns="" id="{0C275091-DFA0-C53A-B6AC-08576C8670EC}"/>
              </a:ext>
            </a:extLst>
          </p:cNvPr>
          <p:cNvSpPr txBox="1">
            <a:spLocks/>
          </p:cNvSpPr>
          <p:nvPr/>
        </p:nvSpPr>
        <p:spPr>
          <a:xfrm>
            <a:off x="1035216" y="2717982"/>
            <a:ext cx="10121568" cy="4140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 3" panose="05040102010807070707" pitchFamily="18" charset="2"/>
              <a:buNone/>
            </a:pPr>
            <a:endParaRPr lang="ru-RU" sz="2400" dirty="0">
              <a:solidFill>
                <a:schemeClr val="bg1">
                  <a:lumMod val="75000"/>
                  <a:lumOff val="25000"/>
                </a:schemeClr>
              </a:solidFill>
              <a:latin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endParaRPr lang="ru-RU" sz="2600" b="1" dirty="0">
              <a:solidFill>
                <a:schemeClr val="bg1">
                  <a:lumMod val="75000"/>
                  <a:lumOff val="25000"/>
                </a:schemeClr>
              </a:solidFill>
              <a:latin typeface="Arial" panose="020B060402020202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ru-RU" sz="2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Чтобы определить в какой орган исполнительной власти Краснодарского края следует обращаться по вопросу, требующему правового разрешения, Вы можете посетить сайт соответствующего органа и ознакомиться с его компетенцией.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endParaRPr lang="ru-RU" sz="2600" b="1" dirty="0">
              <a:solidFill>
                <a:schemeClr val="bg1">
                  <a:lumMod val="75000"/>
                  <a:lumOff val="25000"/>
                </a:schemeClr>
              </a:solidFill>
              <a:latin typeface="Arial" panose="020B060402020202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ru-RU" sz="2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Для этого с главной страницы официального сайта администрации Краснодарского края </a:t>
            </a:r>
            <a:r>
              <a:rPr lang="en-US" sz="2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https://admkrai.krasnodar.ru/</a:t>
            </a:r>
            <a:r>
              <a:rPr lang="ru-RU" sz="2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 необходимо перейти в подраздел «Органы исполнительной власти</a:t>
            </a:r>
            <a:r>
              <a:rPr lang="ru-RU" sz="26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», </a:t>
            </a:r>
            <a:r>
              <a:rPr lang="ru-RU" sz="2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раздел «Власть», выбрав в представленном перечне интересующий орган исполнительной власти, и перейти на официальный сайт данного органа в раздел «Деятельность».</a:t>
            </a:r>
          </a:p>
          <a:p>
            <a:endParaRPr lang="ru-RU" sz="200" b="1" dirty="0">
              <a:solidFill>
                <a:schemeClr val="bg1">
                  <a:lumMod val="75000"/>
                  <a:lumOff val="25000"/>
                </a:schemeClr>
              </a:solidFill>
              <a:latin typeface="Arial" panose="020B0604020202020204" pitchFamily="34" charset="0"/>
            </a:endParaRPr>
          </a:p>
          <a:p>
            <a:pPr algn="just"/>
            <a:endParaRPr lang="ru-RU" sz="2400" dirty="0">
              <a:solidFill>
                <a:schemeClr val="bg1">
                  <a:lumMod val="75000"/>
                  <a:lumOff val="25000"/>
                </a:schemeClr>
              </a:solidFill>
              <a:latin typeface="Arial" panose="020B0604020202020204" pitchFamily="34" charset="0"/>
            </a:endParaRPr>
          </a:p>
          <a:p>
            <a:endParaRPr lang="ru-RU" sz="3200" b="1" dirty="0">
              <a:solidFill>
                <a:schemeClr val="bg1">
                  <a:lumMod val="75000"/>
                  <a:lumOff val="25000"/>
                </a:scheme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745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25EDE2DF-705B-4339-ADD6-11CBED8ED298}"/>
              </a:ext>
            </a:extLst>
          </p:cNvPr>
          <p:cNvSpPr txBox="1">
            <a:spLocks/>
          </p:cNvSpPr>
          <p:nvPr/>
        </p:nvSpPr>
        <p:spPr>
          <a:xfrm>
            <a:off x="469783" y="260059"/>
            <a:ext cx="11532568" cy="10073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500" b="1" dirty="0">
                <a:solidFill>
                  <a:schemeClr val="accent6"/>
                </a:solidFill>
                <a:latin typeface="Arial" panose="020B0604020202020204" pitchFamily="34" charset="0"/>
              </a:rPr>
              <a:t>Оказание бесплатной юридической помощи </a:t>
            </a:r>
          </a:p>
          <a:p>
            <a:pPr algn="ctr"/>
            <a:r>
              <a:rPr lang="ru-RU" sz="2500" b="1" dirty="0">
                <a:solidFill>
                  <a:schemeClr val="accent6"/>
                </a:solidFill>
                <a:latin typeface="Arial" panose="020B0604020202020204" pitchFamily="34" charset="0"/>
              </a:rPr>
              <a:t>ТФОМС Краснодарского края</a:t>
            </a:r>
          </a:p>
        </p:txBody>
      </p:sp>
      <p:pic>
        <p:nvPicPr>
          <p:cNvPr id="1026" name="Picture 2" descr="http://www.kubanoms.ru/img/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364" y="-408813"/>
            <a:ext cx="1583418" cy="2202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76364" y="1487515"/>
            <a:ext cx="1072914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ru-RU" sz="2000" b="1" i="1" dirty="0" smtClean="0">
                <a:solidFill>
                  <a:schemeClr val="bg2"/>
                </a:solidFill>
                <a:latin typeface="Arial" panose="020B0604020202020204" pitchFamily="34" charset="0"/>
              </a:rPr>
              <a:t>Территориальный фонд </a:t>
            </a:r>
            <a:r>
              <a:rPr lang="ru-RU" sz="2000" b="1" i="1" dirty="0">
                <a:solidFill>
                  <a:schemeClr val="bg2"/>
                </a:solidFill>
                <a:latin typeface="Arial" panose="020B0604020202020204" pitchFamily="34" charset="0"/>
              </a:rPr>
              <a:t>обязательного медицинского страхования Краснодарского края </a:t>
            </a:r>
            <a:r>
              <a:rPr lang="ru-RU" sz="2000" b="1" i="1" dirty="0" smtClean="0">
                <a:solidFill>
                  <a:schemeClr val="bg2"/>
                </a:solidFill>
                <a:latin typeface="Arial" panose="020B0604020202020204" pitchFamily="34" charset="0"/>
              </a:rPr>
              <a:t>оказывает </a:t>
            </a:r>
            <a:r>
              <a:rPr lang="ru-RU" sz="2000" b="1" i="1" dirty="0">
                <a:solidFill>
                  <a:schemeClr val="bg2"/>
                </a:solidFill>
                <a:latin typeface="Arial" panose="020B0604020202020204" pitchFamily="34" charset="0"/>
              </a:rPr>
              <a:t>бесплатную юридическую помощь в </a:t>
            </a:r>
            <a:r>
              <a:rPr lang="ru-RU" sz="2000" b="1" i="1" dirty="0" smtClean="0">
                <a:solidFill>
                  <a:schemeClr val="bg2"/>
                </a:solidFill>
                <a:latin typeface="Arial" panose="020B0604020202020204" pitchFamily="34" charset="0"/>
              </a:rPr>
              <a:t>виде правового консультирования </a:t>
            </a:r>
            <a:r>
              <a:rPr lang="ru-RU" sz="2000" b="1" i="1" dirty="0">
                <a:solidFill>
                  <a:schemeClr val="bg2"/>
                </a:solidFill>
                <a:latin typeface="Arial" panose="020B0604020202020204" pitchFamily="34" charset="0"/>
              </a:rPr>
              <a:t>в устной и письменной </a:t>
            </a:r>
            <a:r>
              <a:rPr lang="ru-RU" sz="2000" b="1" i="1" dirty="0" smtClean="0">
                <a:solidFill>
                  <a:schemeClr val="bg2"/>
                </a:solidFill>
                <a:latin typeface="Arial" panose="020B0604020202020204" pitchFamily="34" charset="0"/>
              </a:rPr>
              <a:t>форме </a:t>
            </a:r>
            <a:r>
              <a:rPr lang="ru-RU" sz="2000" b="1" i="1" dirty="0">
                <a:solidFill>
                  <a:schemeClr val="bg2"/>
                </a:solidFill>
                <a:latin typeface="Arial" panose="020B0604020202020204" pitchFamily="34" charset="0"/>
              </a:rPr>
              <a:t>по </a:t>
            </a:r>
            <a:r>
              <a:rPr lang="ru-RU" sz="2000" b="1" i="1" dirty="0" smtClean="0">
                <a:solidFill>
                  <a:schemeClr val="bg2"/>
                </a:solidFill>
                <a:latin typeface="Arial" panose="020B0604020202020204" pitchFamily="34" charset="0"/>
              </a:rPr>
              <a:t>вопросам:</a:t>
            </a:r>
            <a:endParaRPr lang="ru-RU" sz="2000" i="1" dirty="0">
              <a:solidFill>
                <a:schemeClr val="bg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18005" y="2803796"/>
            <a:ext cx="54000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13527D"/>
                </a:solidFill>
                <a:latin typeface="Arial" panose="020B0604020202020204" pitchFamily="34" charset="0"/>
              </a:rPr>
              <a:t>бесплатного </a:t>
            </a:r>
            <a:r>
              <a:rPr lang="ru-RU" b="1" dirty="0">
                <a:solidFill>
                  <a:srgbClr val="13527D"/>
                </a:solidFill>
                <a:latin typeface="Arial" panose="020B0604020202020204" pitchFamily="34" charset="0"/>
              </a:rPr>
              <a:t>оказания медицинской </a:t>
            </a:r>
            <a:r>
              <a:rPr lang="ru-RU" b="1" dirty="0" smtClean="0">
                <a:solidFill>
                  <a:srgbClr val="13527D"/>
                </a:solidFill>
                <a:latin typeface="Arial" panose="020B0604020202020204" pitchFamily="34" charset="0"/>
              </a:rPr>
              <a:t>помощи;</a:t>
            </a:r>
            <a:endParaRPr lang="ru-RU" b="1" i="0" dirty="0">
              <a:solidFill>
                <a:srgbClr val="1352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18005" y="3247400"/>
            <a:ext cx="59941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13527D"/>
                </a:solidFill>
                <a:latin typeface="Arial" panose="020B0604020202020204" pitchFamily="34" charset="0"/>
              </a:rPr>
              <a:t>оказания </a:t>
            </a:r>
            <a:r>
              <a:rPr lang="ru-RU" b="1" dirty="0">
                <a:solidFill>
                  <a:srgbClr val="13527D"/>
                </a:solidFill>
                <a:latin typeface="Arial" panose="020B0604020202020204" pitchFamily="34" charset="0"/>
              </a:rPr>
              <a:t>медицинской </a:t>
            </a:r>
            <a:r>
              <a:rPr lang="ru-RU" b="1" dirty="0" smtClean="0">
                <a:solidFill>
                  <a:srgbClr val="13527D"/>
                </a:solidFill>
                <a:latin typeface="Arial" panose="020B0604020202020204" pitchFamily="34" charset="0"/>
              </a:rPr>
              <a:t>помощи военнослужащим;</a:t>
            </a:r>
            <a:endParaRPr lang="ru-RU" b="1" i="0" dirty="0">
              <a:solidFill>
                <a:srgbClr val="1352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18004" y="3719230"/>
            <a:ext cx="101547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13527D"/>
                </a:solidFill>
                <a:latin typeface="Arial" panose="020B0604020202020204" pitchFamily="34" charset="0"/>
              </a:rPr>
              <a:t>п</a:t>
            </a:r>
            <a:r>
              <a:rPr lang="ru-RU" b="1" dirty="0" smtClean="0">
                <a:solidFill>
                  <a:srgbClr val="13527D"/>
                </a:solidFill>
                <a:latin typeface="Arial" panose="020B0604020202020204" pitchFamily="34" charset="0"/>
              </a:rPr>
              <a:t>редоставления сведений о медицинских организациях, </a:t>
            </a:r>
            <a:r>
              <a:rPr lang="ru-RU" b="1" dirty="0">
                <a:solidFill>
                  <a:srgbClr val="13527D"/>
                </a:solidFill>
                <a:latin typeface="Arial" panose="020B0604020202020204" pitchFamily="34" charset="0"/>
              </a:rPr>
              <a:t>осуществляющих деятельность в сфере ОМС на территории Краснодарского </a:t>
            </a:r>
            <a:r>
              <a:rPr lang="ru-RU" b="1" dirty="0" smtClean="0">
                <a:solidFill>
                  <a:srgbClr val="13527D"/>
                </a:solidFill>
                <a:latin typeface="Arial" panose="020B0604020202020204" pitchFamily="34" charset="0"/>
              </a:rPr>
              <a:t>края;</a:t>
            </a:r>
            <a:endParaRPr lang="ru-RU" b="1" i="0" dirty="0">
              <a:solidFill>
                <a:srgbClr val="1352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18004" y="4558439"/>
            <a:ext cx="79800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13527D"/>
                </a:solidFill>
                <a:latin typeface="Arial" panose="020B0604020202020204" pitchFamily="34" charset="0"/>
              </a:rPr>
              <a:t>п</a:t>
            </a:r>
            <a:r>
              <a:rPr lang="ru-RU" b="1" dirty="0" smtClean="0">
                <a:solidFill>
                  <a:srgbClr val="13527D"/>
                </a:solidFill>
                <a:latin typeface="Arial" panose="020B0604020202020204" pitchFamily="34" charset="0"/>
              </a:rPr>
              <a:t>редоставления сведений о страховых медицинских организациях;</a:t>
            </a:r>
            <a:endParaRPr lang="ru-RU" b="1" i="0" dirty="0">
              <a:solidFill>
                <a:srgbClr val="1352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18004" y="5119017"/>
            <a:ext cx="106749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13527D"/>
                </a:solidFill>
                <a:latin typeface="Arial" panose="020B0604020202020204" pitchFamily="34" charset="0"/>
              </a:rPr>
              <a:t>прохождения профилактических медицинских осмотров и диспансеризации;</a:t>
            </a:r>
            <a:endParaRPr lang="ru-RU" b="1" i="0" dirty="0">
              <a:solidFill>
                <a:srgbClr val="1352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86588" y="5565680"/>
            <a:ext cx="100792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13527D"/>
                </a:solidFill>
                <a:latin typeface="Arial" panose="020B0604020202020204" pitchFamily="34" charset="0"/>
              </a:rPr>
              <a:t>п</a:t>
            </a:r>
            <a:r>
              <a:rPr lang="ru-RU" b="1" dirty="0" smtClean="0">
                <a:solidFill>
                  <a:srgbClr val="13527D"/>
                </a:solidFill>
                <a:latin typeface="Arial" panose="020B0604020202020204" pitchFamily="34" charset="0"/>
              </a:rPr>
              <a:t>редоставления информации </a:t>
            </a:r>
            <a:r>
              <a:rPr lang="ru-RU" b="1" dirty="0">
                <a:solidFill>
                  <a:srgbClr val="13527D"/>
                </a:solidFill>
                <a:latin typeface="Arial" panose="020B0604020202020204" pitchFamily="34" charset="0"/>
              </a:rPr>
              <a:t>о порядке обязательного медицинского страхования </a:t>
            </a:r>
            <a:r>
              <a:rPr lang="ru-RU" b="1" dirty="0" smtClean="0">
                <a:solidFill>
                  <a:srgbClr val="13527D"/>
                </a:solidFill>
                <a:latin typeface="Arial" panose="020B0604020202020204" pitchFamily="34" charset="0"/>
              </a:rPr>
              <a:t>иностранных граждан;</a:t>
            </a:r>
            <a:endParaRPr lang="ru-RU" b="1" i="0" dirty="0">
              <a:solidFill>
                <a:srgbClr val="1352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86587" y="6240173"/>
            <a:ext cx="103456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13527D"/>
                </a:solidFill>
                <a:latin typeface="Arial" panose="020B0604020202020204" pitchFamily="34" charset="0"/>
              </a:rPr>
              <a:t>предоставления информации о </a:t>
            </a:r>
            <a:r>
              <a:rPr lang="ru-RU" b="1" dirty="0">
                <a:solidFill>
                  <a:srgbClr val="13527D"/>
                </a:solidFill>
                <a:latin typeface="Arial" panose="020B0604020202020204" pitchFamily="34" charset="0"/>
              </a:rPr>
              <a:t>выборе СМО и о получении полиса </a:t>
            </a:r>
            <a:r>
              <a:rPr lang="ru-RU" b="1" dirty="0" smtClean="0">
                <a:solidFill>
                  <a:srgbClr val="13527D"/>
                </a:solidFill>
                <a:latin typeface="Arial" panose="020B0604020202020204" pitchFamily="34" charset="0"/>
              </a:rPr>
              <a:t>ОМС.</a:t>
            </a:r>
            <a:endParaRPr lang="ru-RU" b="1" i="0" dirty="0">
              <a:solidFill>
                <a:srgbClr val="13527D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91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25EDE2DF-705B-4339-ADD6-11CBED8ED298}"/>
              </a:ext>
            </a:extLst>
          </p:cNvPr>
          <p:cNvSpPr txBox="1">
            <a:spLocks/>
          </p:cNvSpPr>
          <p:nvPr/>
        </p:nvSpPr>
        <p:spPr>
          <a:xfrm>
            <a:off x="469783" y="260059"/>
            <a:ext cx="11532568" cy="10073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500" b="1" dirty="0">
                <a:solidFill>
                  <a:schemeClr val="accent6"/>
                </a:solidFill>
                <a:latin typeface="Arial" panose="020B0604020202020204" pitchFamily="34" charset="0"/>
              </a:rPr>
              <a:t>Оказание бесплатной юридической помощи </a:t>
            </a:r>
          </a:p>
          <a:p>
            <a:pPr algn="ctr"/>
            <a:r>
              <a:rPr lang="ru-RU" sz="2500" b="1" dirty="0">
                <a:solidFill>
                  <a:schemeClr val="accent6"/>
                </a:solidFill>
                <a:latin typeface="Arial" panose="020B0604020202020204" pitchFamily="34" charset="0"/>
              </a:rPr>
              <a:t>ТФОМС Краснодарского края</a:t>
            </a:r>
          </a:p>
        </p:txBody>
      </p:sp>
      <p:pic>
        <p:nvPicPr>
          <p:cNvPr id="6" name="Picture 2" descr="http://www.kubanoms.ru/img/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76" y="-117572"/>
            <a:ext cx="1583418" cy="2202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469783" y="1963032"/>
            <a:ext cx="1153256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2"/>
                </a:solidFill>
                <a:latin typeface="Arial" panose="020B0604020202020204" pitchFamily="34" charset="0"/>
              </a:rPr>
              <a:t>Для решения вопроса, требующего </a:t>
            </a:r>
            <a:r>
              <a:rPr lang="ru-RU" sz="2000" b="1" dirty="0">
                <a:solidFill>
                  <a:schemeClr val="bg2"/>
                </a:solidFill>
                <a:latin typeface="Arial" panose="020B0604020202020204" pitchFamily="34" charset="0"/>
              </a:rPr>
              <a:t>правового </a:t>
            </a:r>
            <a:r>
              <a:rPr lang="ru-RU" sz="2000" b="1" dirty="0" smtClean="0">
                <a:solidFill>
                  <a:schemeClr val="bg2"/>
                </a:solidFill>
                <a:latin typeface="Arial" panose="020B0604020202020204" pitchFamily="34" charset="0"/>
              </a:rPr>
              <a:t>разрешения территориальным фондом обязательного медицинского страхования Краснодарского края, </a:t>
            </a:r>
            <a:r>
              <a:rPr lang="ru-RU" sz="2000" b="1" dirty="0">
                <a:solidFill>
                  <a:schemeClr val="bg2"/>
                </a:solidFill>
                <a:latin typeface="Arial" panose="020B0604020202020204" pitchFamily="34" charset="0"/>
              </a:rPr>
              <a:t>Вы </a:t>
            </a:r>
            <a:r>
              <a:rPr lang="ru-RU" sz="2000" b="1" dirty="0" smtClean="0">
                <a:solidFill>
                  <a:schemeClr val="bg2"/>
                </a:solidFill>
                <a:latin typeface="Arial" panose="020B0604020202020204" pitchFamily="34" charset="0"/>
              </a:rPr>
              <a:t>можете:</a:t>
            </a:r>
          </a:p>
          <a:p>
            <a:endParaRPr lang="ru-RU" sz="2000" b="1" dirty="0" smtClean="0">
              <a:solidFill>
                <a:schemeClr val="bg2"/>
              </a:solidFill>
              <a:latin typeface="Arial" panose="020B0604020202020204" pitchFamily="34" charset="0"/>
            </a:endParaRPr>
          </a:p>
          <a:p>
            <a:r>
              <a:rPr lang="ru-RU" sz="2000" b="1" dirty="0" smtClean="0">
                <a:solidFill>
                  <a:schemeClr val="bg2"/>
                </a:solidFill>
                <a:latin typeface="Arial" panose="020B0604020202020204" pitchFamily="34" charset="0"/>
              </a:rPr>
              <a:t>1) </a:t>
            </a:r>
            <a:r>
              <a:rPr lang="ru-RU" sz="2000" b="1" dirty="0" smtClean="0">
                <a:solidFill>
                  <a:schemeClr val="bg2"/>
                </a:solidFill>
                <a:latin typeface="Arial" panose="020B0604020202020204" pitchFamily="34" charset="0"/>
              </a:rPr>
              <a:t>посетить сайт </a:t>
            </a:r>
            <a:r>
              <a:rPr lang="en-US" sz="2000" b="1" dirty="0">
                <a:solidFill>
                  <a:schemeClr val="bg2"/>
                </a:solidFill>
                <a:latin typeface="Arial" panose="020B0604020202020204" pitchFamily="34" charset="0"/>
              </a:rPr>
              <a:t>http://</a:t>
            </a:r>
            <a:r>
              <a:rPr lang="en-US" sz="2000" b="1" dirty="0" smtClean="0">
                <a:solidFill>
                  <a:schemeClr val="bg2"/>
                </a:solidFill>
                <a:latin typeface="Arial" panose="020B0604020202020204" pitchFamily="34" charset="0"/>
              </a:rPr>
              <a:t>www.kubanoms.ru</a:t>
            </a:r>
            <a:r>
              <a:rPr lang="ru-RU" sz="2000" b="1" dirty="0" smtClean="0">
                <a:solidFill>
                  <a:schemeClr val="bg2"/>
                </a:solidFill>
                <a:latin typeface="Arial" panose="020B0604020202020204" pitchFamily="34" charset="0"/>
              </a:rPr>
              <a:t>;</a:t>
            </a:r>
          </a:p>
          <a:p>
            <a:r>
              <a:rPr lang="ru-RU" sz="2000" b="1" dirty="0" smtClean="0">
                <a:solidFill>
                  <a:schemeClr val="bg2"/>
                </a:solidFill>
                <a:latin typeface="Arial" panose="020B0604020202020204" pitchFamily="34" charset="0"/>
              </a:rPr>
              <a:t>- выбрать раздел «Виртуальная приемная»;</a:t>
            </a:r>
          </a:p>
          <a:p>
            <a:pPr marL="285750" indent="-285750">
              <a:buFontTx/>
              <a:buChar char="-"/>
            </a:pPr>
            <a:r>
              <a:rPr lang="ru-RU" sz="2000" b="1" dirty="0" smtClean="0">
                <a:solidFill>
                  <a:schemeClr val="bg2"/>
                </a:solidFill>
                <a:latin typeface="Arial" panose="020B0604020202020204" pitchFamily="34" charset="0"/>
              </a:rPr>
              <a:t>следовать инструкции по направлению обращения,  заполнив необходимые графы, направить своё обращение;</a:t>
            </a:r>
          </a:p>
          <a:p>
            <a:pPr marL="285750" indent="-285750">
              <a:buFontTx/>
              <a:buChar char="-"/>
            </a:pPr>
            <a:endParaRPr lang="ru-RU" sz="2000" b="1" dirty="0" smtClean="0">
              <a:solidFill>
                <a:schemeClr val="bg2"/>
              </a:solidFill>
              <a:latin typeface="Arial" panose="020B0604020202020204" pitchFamily="34" charset="0"/>
            </a:endParaRPr>
          </a:p>
          <a:p>
            <a:r>
              <a:rPr lang="ru-RU" sz="2000" b="1" dirty="0" smtClean="0">
                <a:solidFill>
                  <a:schemeClr val="bg2"/>
                </a:solidFill>
                <a:latin typeface="Arial" panose="020B0604020202020204" pitchFamily="34" charset="0"/>
              </a:rPr>
              <a:t>2)  </a:t>
            </a:r>
            <a:r>
              <a:rPr lang="ru-RU" sz="2000" b="1" dirty="0" smtClean="0">
                <a:solidFill>
                  <a:schemeClr val="bg2"/>
                </a:solidFill>
                <a:latin typeface="Arial" panose="020B0604020202020204" pitchFamily="34" charset="0"/>
              </a:rPr>
              <a:t>позвонить по номеру </a:t>
            </a:r>
            <a:r>
              <a:rPr lang="ru-RU" sz="2000" b="1" dirty="0" smtClean="0">
                <a:solidFill>
                  <a:schemeClr val="bg2"/>
                </a:solidFill>
              </a:rPr>
              <a:t>Контакт-центра: 8-800-200-60-50;</a:t>
            </a:r>
          </a:p>
          <a:p>
            <a:endParaRPr lang="ru-RU" sz="2000" b="1" dirty="0" smtClean="0">
              <a:solidFill>
                <a:schemeClr val="bg2"/>
              </a:solidFill>
            </a:endParaRPr>
          </a:p>
          <a:p>
            <a:r>
              <a:rPr lang="ru-RU" sz="2000" b="1" dirty="0" smtClean="0">
                <a:solidFill>
                  <a:schemeClr val="bg2"/>
                </a:solidFill>
              </a:rPr>
              <a:t>3) </a:t>
            </a:r>
            <a:r>
              <a:rPr lang="ru-RU" sz="2000" b="1" dirty="0" smtClean="0">
                <a:solidFill>
                  <a:schemeClr val="bg2"/>
                </a:solidFill>
              </a:rPr>
              <a:t>направить свое обращение по почтовому адресу: </a:t>
            </a:r>
            <a:r>
              <a:rPr lang="ru-RU" sz="2000" b="1" dirty="0">
                <a:solidFill>
                  <a:schemeClr val="bg2"/>
                </a:solidFill>
              </a:rPr>
              <a:t>350020, г. Краснодар</a:t>
            </a:r>
            <a:r>
              <a:rPr lang="ru-RU" sz="2000" b="1" dirty="0" smtClean="0">
                <a:solidFill>
                  <a:schemeClr val="bg2"/>
                </a:solidFill>
              </a:rPr>
              <a:t>,                                     </a:t>
            </a:r>
            <a:r>
              <a:rPr lang="ru-RU" sz="2000" b="1" dirty="0">
                <a:solidFill>
                  <a:schemeClr val="bg2"/>
                </a:solidFill>
              </a:rPr>
              <a:t>ул. Красная, </a:t>
            </a:r>
            <a:r>
              <a:rPr lang="ru-RU" sz="2000" b="1" dirty="0" smtClean="0">
                <a:solidFill>
                  <a:schemeClr val="bg2"/>
                </a:solidFill>
              </a:rPr>
              <a:t>178;</a:t>
            </a:r>
          </a:p>
          <a:p>
            <a:endParaRPr lang="ru-RU" sz="2000" b="1" dirty="0" smtClean="0">
              <a:solidFill>
                <a:schemeClr val="bg2"/>
              </a:solidFill>
            </a:endParaRPr>
          </a:p>
          <a:p>
            <a:r>
              <a:rPr lang="ru-RU" sz="2000" b="1" dirty="0" smtClean="0">
                <a:solidFill>
                  <a:schemeClr val="bg2"/>
                </a:solidFill>
              </a:rPr>
              <a:t>4) </a:t>
            </a:r>
            <a:r>
              <a:rPr lang="ru-RU" sz="2000" b="1" dirty="0" smtClean="0">
                <a:solidFill>
                  <a:schemeClr val="bg2"/>
                </a:solidFill>
              </a:rPr>
              <a:t>направить </a:t>
            </a:r>
            <a:r>
              <a:rPr lang="ru-RU" sz="2000" b="1" dirty="0">
                <a:solidFill>
                  <a:schemeClr val="bg2"/>
                </a:solidFill>
              </a:rPr>
              <a:t>свое обращение по </a:t>
            </a:r>
            <a:r>
              <a:rPr lang="ru-RU" sz="2000" b="1" dirty="0" smtClean="0">
                <a:solidFill>
                  <a:schemeClr val="bg2"/>
                </a:solidFill>
              </a:rPr>
              <a:t>электронному адресу</a:t>
            </a:r>
            <a:r>
              <a:rPr lang="ru-RU" sz="2000" b="1" dirty="0">
                <a:solidFill>
                  <a:schemeClr val="bg2"/>
                </a:solidFill>
              </a:rPr>
              <a:t>: </a:t>
            </a:r>
            <a:r>
              <a:rPr lang="en-US" sz="2000" b="1" dirty="0" smtClean="0">
                <a:solidFill>
                  <a:schemeClr val="bg2"/>
                </a:solidFill>
              </a:rPr>
              <a:t>tfomskk@kubanoms.ru</a:t>
            </a:r>
            <a:r>
              <a:rPr lang="ru-RU" sz="2000" b="1" dirty="0" smtClean="0">
                <a:solidFill>
                  <a:schemeClr val="bg2"/>
                </a:solidFill>
              </a:rPr>
              <a:t>.</a:t>
            </a:r>
            <a:endParaRPr lang="ru-RU" sz="20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669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25EDE2DF-705B-4339-ADD6-11CBED8ED298}"/>
              </a:ext>
            </a:extLst>
          </p:cNvPr>
          <p:cNvSpPr txBox="1">
            <a:spLocks/>
          </p:cNvSpPr>
          <p:nvPr/>
        </p:nvSpPr>
        <p:spPr>
          <a:xfrm>
            <a:off x="469783" y="260059"/>
            <a:ext cx="11532568" cy="10073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500" b="1" dirty="0">
                <a:solidFill>
                  <a:schemeClr val="accent6"/>
                </a:solidFill>
                <a:latin typeface="Arial" panose="020B0604020202020204" pitchFamily="34" charset="0"/>
              </a:rPr>
              <a:t>Оказание бесплатной юридической помощи </a:t>
            </a:r>
          </a:p>
          <a:p>
            <a:pPr algn="ctr"/>
            <a:r>
              <a:rPr lang="ru-RU" sz="2500" b="1" dirty="0">
                <a:solidFill>
                  <a:schemeClr val="accent6"/>
                </a:solidFill>
                <a:latin typeface="Arial" panose="020B0604020202020204" pitchFamily="34" charset="0"/>
              </a:rPr>
              <a:t>нотариусами Краснодарского края</a:t>
            </a:r>
          </a:p>
        </p:txBody>
      </p:sp>
      <p:pic>
        <p:nvPicPr>
          <p:cNvPr id="2050" name="Picture 2" descr="https://23.notariat.ru/media/logopluginmodel/92/b1/92b1ee68ff23439da396d8882a5e44c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183" y="1511440"/>
            <a:ext cx="1732643" cy="1732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729217" y="1511440"/>
            <a:ext cx="876369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dirty="0">
                <a:solidFill>
                  <a:schemeClr val="bg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Нотариусы в рамках государственной системы бесплатной юридической помощи оказывают бесплатную юридическую помощь гражданам, обратившимся за совершением нотариальных действий, исходя из своих полномочий путем консультирования по вопросам совершения нотариальных действий в порядке, установленном законодательством Российской Федерации о нотариате.</a:t>
            </a:r>
            <a:endParaRPr lang="ru-RU" b="1" dirty="0">
              <a:solidFill>
                <a:schemeClr val="bg2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2385" y="3509820"/>
            <a:ext cx="1176930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bg2"/>
                </a:solidFill>
                <a:latin typeface="Arial" panose="020B0604020202020204" pitchFamily="34" charset="0"/>
              </a:rPr>
              <a:t>Для решения вопроса, требующего правового </a:t>
            </a:r>
            <a:r>
              <a:rPr lang="ru-RU" b="1" dirty="0" smtClean="0">
                <a:solidFill>
                  <a:schemeClr val="bg2"/>
                </a:solidFill>
                <a:latin typeface="Arial" panose="020B0604020202020204" pitchFamily="34" charset="0"/>
              </a:rPr>
              <a:t>разрешения нотариусами Краснодарского края, </a:t>
            </a:r>
            <a:r>
              <a:rPr lang="ru-RU" b="1" dirty="0">
                <a:solidFill>
                  <a:schemeClr val="bg2"/>
                </a:solidFill>
                <a:latin typeface="Arial" panose="020B0604020202020204" pitchFamily="34" charset="0"/>
              </a:rPr>
              <a:t>Вы </a:t>
            </a:r>
            <a:r>
              <a:rPr lang="ru-RU" b="1" dirty="0" smtClean="0">
                <a:solidFill>
                  <a:schemeClr val="bg2"/>
                </a:solidFill>
                <a:latin typeface="Arial" panose="020B0604020202020204" pitchFamily="34" charset="0"/>
              </a:rPr>
              <a:t>можете:</a:t>
            </a:r>
          </a:p>
          <a:p>
            <a:r>
              <a:rPr lang="ru-RU" b="1" dirty="0" smtClean="0">
                <a:solidFill>
                  <a:schemeClr val="bg2"/>
                </a:solidFill>
                <a:latin typeface="Arial" panose="020B0604020202020204" pitchFamily="34" charset="0"/>
              </a:rPr>
              <a:t>1) </a:t>
            </a:r>
            <a:r>
              <a:rPr lang="ru-RU" b="1" dirty="0">
                <a:solidFill>
                  <a:schemeClr val="bg2"/>
                </a:solidFill>
                <a:latin typeface="Arial" panose="020B0604020202020204" pitchFamily="34" charset="0"/>
              </a:rPr>
              <a:t>посетить </a:t>
            </a:r>
            <a:r>
              <a:rPr lang="ru-RU" b="1" dirty="0" smtClean="0">
                <a:solidFill>
                  <a:schemeClr val="bg2"/>
                </a:solidFill>
                <a:latin typeface="Arial" panose="020B0604020202020204" pitchFamily="34" charset="0"/>
              </a:rPr>
              <a:t>сайт </a:t>
            </a:r>
            <a:r>
              <a:rPr lang="en-US" b="1" dirty="0">
                <a:solidFill>
                  <a:schemeClr val="bg2"/>
                </a:solidFill>
                <a:latin typeface="Arial" panose="020B0604020202020204" pitchFamily="34" charset="0"/>
              </a:rPr>
              <a:t>https://23.notariat.ru/ru-ru/</a:t>
            </a:r>
            <a:r>
              <a:rPr lang="ru-RU" b="1" dirty="0" smtClean="0">
                <a:solidFill>
                  <a:schemeClr val="bg2"/>
                </a:solidFill>
                <a:latin typeface="Arial" panose="020B0604020202020204" pitchFamily="34" charset="0"/>
              </a:rPr>
              <a:t>;</a:t>
            </a:r>
          </a:p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chemeClr val="bg2"/>
                </a:solidFill>
                <a:latin typeface="Arial" panose="020B0604020202020204" pitchFamily="34" charset="0"/>
              </a:rPr>
              <a:t>выбрать </a:t>
            </a:r>
            <a:r>
              <a:rPr lang="ru-RU" b="1" dirty="0">
                <a:solidFill>
                  <a:schemeClr val="bg2"/>
                </a:solidFill>
                <a:latin typeface="Arial" panose="020B0604020202020204" pitchFamily="34" charset="0"/>
              </a:rPr>
              <a:t>раздел </a:t>
            </a:r>
            <a:r>
              <a:rPr lang="ru-RU" b="1" dirty="0" smtClean="0">
                <a:solidFill>
                  <a:schemeClr val="bg2"/>
                </a:solidFill>
                <a:latin typeface="Arial" panose="020B0604020202020204" pitchFamily="34" charset="0"/>
              </a:rPr>
              <a:t>«Юридическая помощь»;</a:t>
            </a:r>
          </a:p>
          <a:p>
            <a:pPr marL="285750" indent="-285750">
              <a:buFontTx/>
              <a:buChar char="-"/>
            </a:pPr>
            <a:r>
              <a:rPr lang="ru-RU" b="1" dirty="0">
                <a:solidFill>
                  <a:schemeClr val="bg2"/>
                </a:solidFill>
                <a:latin typeface="Arial" panose="020B0604020202020204" pitchFamily="34" charset="0"/>
              </a:rPr>
              <a:t>в</a:t>
            </a:r>
            <a:r>
              <a:rPr lang="ru-RU" b="1" dirty="0" smtClean="0">
                <a:solidFill>
                  <a:schemeClr val="bg2"/>
                </a:solidFill>
                <a:latin typeface="Arial" panose="020B0604020202020204" pitchFamily="34" charset="0"/>
              </a:rPr>
              <a:t>ыбрать подраздел «Вопрос-ответ»;</a:t>
            </a:r>
          </a:p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chemeClr val="bg2"/>
                </a:solidFill>
                <a:latin typeface="Arial" panose="020B0604020202020204" pitchFamily="34" charset="0"/>
              </a:rPr>
              <a:t>выбрать вкладку «Задать свой вопрос»;</a:t>
            </a:r>
            <a:endParaRPr lang="ru-RU" b="1" dirty="0">
              <a:solidFill>
                <a:schemeClr val="bg2"/>
              </a:solidFill>
              <a:latin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ru-RU" b="1" dirty="0">
                <a:solidFill>
                  <a:schemeClr val="bg2"/>
                </a:solidFill>
                <a:latin typeface="Arial" panose="020B0604020202020204" pitchFamily="34" charset="0"/>
              </a:rPr>
              <a:t>следовать инструкции по направлению обращения,  заполнив необходимые графы, направить своё обращение;</a:t>
            </a:r>
          </a:p>
          <a:p>
            <a:r>
              <a:rPr lang="ru-RU" b="1" dirty="0" smtClean="0">
                <a:solidFill>
                  <a:schemeClr val="bg2"/>
                </a:solidFill>
                <a:latin typeface="Arial" panose="020B0604020202020204" pitchFamily="34" charset="0"/>
              </a:rPr>
              <a:t>2)  </a:t>
            </a:r>
            <a:r>
              <a:rPr lang="ru-RU" b="1" dirty="0">
                <a:solidFill>
                  <a:schemeClr val="bg2"/>
                </a:solidFill>
                <a:latin typeface="Arial" panose="020B0604020202020204" pitchFamily="34" charset="0"/>
              </a:rPr>
              <a:t>позвонить </a:t>
            </a:r>
            <a:r>
              <a:rPr lang="ru-RU" b="1" dirty="0" smtClean="0">
                <a:solidFill>
                  <a:schemeClr val="bg2"/>
                </a:solidFill>
                <a:latin typeface="Arial" panose="020B0604020202020204" pitchFamily="34" charset="0"/>
              </a:rPr>
              <a:t>на линию правовой помощи Федеральной нотариальной палаты 8-800-234-34-17</a:t>
            </a:r>
            <a:r>
              <a:rPr lang="ru-RU" b="1" dirty="0" smtClean="0">
                <a:solidFill>
                  <a:schemeClr val="bg2"/>
                </a:solidFill>
              </a:rPr>
              <a:t>;</a:t>
            </a:r>
            <a:endParaRPr lang="ru-RU" b="1" dirty="0">
              <a:solidFill>
                <a:schemeClr val="bg2"/>
              </a:solidFill>
            </a:endParaRPr>
          </a:p>
          <a:p>
            <a:r>
              <a:rPr lang="ru-RU" b="1" dirty="0" smtClean="0">
                <a:solidFill>
                  <a:schemeClr val="bg2"/>
                </a:solidFill>
              </a:rPr>
              <a:t>3) </a:t>
            </a:r>
            <a:r>
              <a:rPr lang="ru-RU" b="1" dirty="0">
                <a:solidFill>
                  <a:schemeClr val="bg2"/>
                </a:solidFill>
              </a:rPr>
              <a:t>направить свое обращение по электронному адресу: </a:t>
            </a:r>
            <a:r>
              <a:rPr lang="en-US" b="1" dirty="0" smtClean="0">
                <a:solidFill>
                  <a:schemeClr val="bg2"/>
                </a:solidFill>
              </a:rPr>
              <a:t>info@notariat.kuban.ru</a:t>
            </a:r>
            <a:r>
              <a:rPr lang="ru-RU" b="1" dirty="0" smtClean="0">
                <a:solidFill>
                  <a:schemeClr val="bg2"/>
                </a:solidFill>
              </a:rPr>
              <a:t>.</a:t>
            </a:r>
            <a:endParaRPr lang="ru-RU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660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25EDE2DF-705B-4339-ADD6-11CBED8ED298}"/>
              </a:ext>
            </a:extLst>
          </p:cNvPr>
          <p:cNvSpPr txBox="1">
            <a:spLocks/>
          </p:cNvSpPr>
          <p:nvPr/>
        </p:nvSpPr>
        <p:spPr>
          <a:xfrm>
            <a:off x="469783" y="260059"/>
            <a:ext cx="11532568" cy="10073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500" b="1" dirty="0">
                <a:solidFill>
                  <a:schemeClr val="accent6"/>
                </a:solidFill>
                <a:latin typeface="Arial" panose="020B0604020202020204" pitchFamily="34" charset="0"/>
              </a:rPr>
              <a:t>Оказание бесплатной юридической помощи </a:t>
            </a:r>
          </a:p>
          <a:p>
            <a:pPr algn="ctr"/>
            <a:r>
              <a:rPr lang="ru-RU" sz="2500" b="1" dirty="0">
                <a:solidFill>
                  <a:schemeClr val="accent6"/>
                </a:solidFill>
                <a:latin typeface="Arial" panose="020B0604020202020204" pitchFamily="34" charset="0"/>
              </a:rPr>
              <a:t>адвокатами Краснодарского края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36764" y="1380679"/>
            <a:ext cx="11658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>
              <a:solidFill>
                <a:schemeClr val="bg2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r>
              <a:rPr lang="ru-RU" b="1" dirty="0" smtClean="0">
                <a:solidFill>
                  <a:schemeClr val="bg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Адвокатами</a:t>
            </a:r>
            <a:r>
              <a:rPr lang="ru-RU" b="1" dirty="0">
                <a:solidFill>
                  <a:schemeClr val="bg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являющимися участниками государственной системы бесплатной юридической </a:t>
            </a:r>
            <a:r>
              <a:rPr lang="ru-RU" b="1" dirty="0" smtClean="0">
                <a:solidFill>
                  <a:schemeClr val="bg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помощи, осуществляется деятельность по оказанию </a:t>
            </a:r>
            <a:r>
              <a:rPr lang="ru-RU" b="1" dirty="0">
                <a:solidFill>
                  <a:schemeClr val="bg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бесплатной юридической </a:t>
            </a:r>
            <a:r>
              <a:rPr lang="ru-RU" b="1" dirty="0" smtClean="0">
                <a:solidFill>
                  <a:schemeClr val="bg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помощи на основании соглашения, заключенного между </a:t>
            </a:r>
            <a:r>
              <a:rPr lang="ru-RU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администрацией Краснодарского края и </a:t>
            </a:r>
            <a:r>
              <a:rPr lang="ru-RU" b="1" dirty="0" smtClean="0">
                <a:solidFill>
                  <a:schemeClr val="bg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адвокатской </a:t>
            </a:r>
            <a:r>
              <a:rPr lang="ru-RU" b="1" dirty="0">
                <a:solidFill>
                  <a:schemeClr val="bg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палатой </a:t>
            </a:r>
            <a:r>
              <a:rPr lang="ru-RU" b="1" dirty="0" smtClean="0">
                <a:solidFill>
                  <a:schemeClr val="bg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Краснодарского края. </a:t>
            </a:r>
            <a:endParaRPr lang="ru-RU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Google Shape;836;p4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36764" y="57423"/>
            <a:ext cx="1693753" cy="145388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236764" y="3065016"/>
            <a:ext cx="117751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Список адвокатов, участвующих в деятельности государственной системы бесплатной юридической помощи на территории Краснодарского </a:t>
            </a:r>
            <a:r>
              <a:rPr lang="ru-RU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края, </a:t>
            </a:r>
            <a:r>
              <a:rPr lang="ru-RU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график приема ими </a:t>
            </a:r>
            <a:r>
              <a:rPr lang="ru-RU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граждан                                  размещен на официальном сайте </a:t>
            </a:r>
            <a:r>
              <a:rPr lang="ru-RU" b="1" dirty="0" smtClean="0">
                <a:solidFill>
                  <a:schemeClr val="bg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администрации Краснодарского </a:t>
            </a:r>
            <a:r>
              <a:rPr lang="ru-RU" b="1" dirty="0">
                <a:solidFill>
                  <a:schemeClr val="bg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края </a:t>
            </a:r>
            <a:endParaRPr lang="ru-RU" b="1" dirty="0" smtClean="0">
              <a:solidFill>
                <a:schemeClr val="bg2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ru-RU" b="1" dirty="0" smtClean="0">
                <a:solidFill>
                  <a:schemeClr val="bg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en-US" b="1" dirty="0">
                <a:solidFill>
                  <a:schemeClr val="bg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https://admkrai.krasnodar.ru/content/2676/</a:t>
            </a:r>
            <a:r>
              <a:rPr lang="ru-RU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ru-RU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6763" y="4655637"/>
            <a:ext cx="1150347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bg2"/>
                </a:solidFill>
                <a:latin typeface="Arial" panose="020B0604020202020204" pitchFamily="34" charset="0"/>
              </a:rPr>
              <a:t>Для </a:t>
            </a:r>
            <a:r>
              <a:rPr lang="ru-RU" b="1" dirty="0" smtClean="0">
                <a:solidFill>
                  <a:schemeClr val="bg2"/>
                </a:solidFill>
                <a:latin typeface="Arial" panose="020B0604020202020204" pitchFamily="34" charset="0"/>
              </a:rPr>
              <a:t>обращения в адвокатскую палату Краснодарского края, </a:t>
            </a:r>
            <a:r>
              <a:rPr lang="ru-RU" b="1" dirty="0">
                <a:solidFill>
                  <a:schemeClr val="bg2"/>
                </a:solidFill>
                <a:latin typeface="Arial" panose="020B0604020202020204" pitchFamily="34" charset="0"/>
              </a:rPr>
              <a:t>Вы </a:t>
            </a:r>
            <a:r>
              <a:rPr lang="ru-RU" b="1" dirty="0" smtClean="0">
                <a:solidFill>
                  <a:schemeClr val="bg2"/>
                </a:solidFill>
                <a:latin typeface="Arial" panose="020B0604020202020204" pitchFamily="34" charset="0"/>
              </a:rPr>
              <a:t>можете:</a:t>
            </a:r>
          </a:p>
          <a:p>
            <a:r>
              <a:rPr lang="ru-RU" b="1" dirty="0" smtClean="0">
                <a:solidFill>
                  <a:schemeClr val="bg2"/>
                </a:solidFill>
                <a:latin typeface="Arial" panose="020B0604020202020204" pitchFamily="34" charset="0"/>
              </a:rPr>
              <a:t>1</a:t>
            </a:r>
            <a:r>
              <a:rPr lang="ru-RU" b="1" dirty="0" smtClean="0">
                <a:solidFill>
                  <a:schemeClr val="bg2"/>
                </a:solidFill>
                <a:latin typeface="Arial" panose="020B0604020202020204" pitchFamily="34" charset="0"/>
              </a:rPr>
              <a:t>) </a:t>
            </a:r>
            <a:r>
              <a:rPr lang="ru-RU" b="1" dirty="0" smtClean="0">
                <a:solidFill>
                  <a:schemeClr val="bg2"/>
                </a:solidFill>
              </a:rPr>
              <a:t>направить </a:t>
            </a:r>
            <a:r>
              <a:rPr lang="ru-RU" b="1" dirty="0">
                <a:solidFill>
                  <a:schemeClr val="bg2"/>
                </a:solidFill>
              </a:rPr>
              <a:t>свое обращение по электронному адресу</a:t>
            </a:r>
            <a:r>
              <a:rPr lang="ru-RU" b="1" dirty="0" smtClean="0">
                <a:solidFill>
                  <a:schemeClr val="bg2"/>
                </a:solidFill>
              </a:rPr>
              <a:t>:</a:t>
            </a:r>
            <a:r>
              <a:rPr lang="en-US" b="1" dirty="0">
                <a:solidFill>
                  <a:schemeClr val="bg2"/>
                </a:solidFill>
              </a:rPr>
              <a:t> </a:t>
            </a:r>
            <a:r>
              <a:rPr lang="en-US" b="1" dirty="0" smtClean="0">
                <a:solidFill>
                  <a:schemeClr val="bg2"/>
                </a:solidFill>
              </a:rPr>
              <a:t>mail@apkk.ru</a:t>
            </a:r>
            <a:r>
              <a:rPr lang="ru-RU" b="1" dirty="0" smtClean="0">
                <a:solidFill>
                  <a:schemeClr val="bg2"/>
                </a:solidFill>
              </a:rPr>
              <a:t>;</a:t>
            </a:r>
          </a:p>
          <a:p>
            <a:r>
              <a:rPr lang="ru-RU" b="1" dirty="0" smtClean="0">
                <a:solidFill>
                  <a:schemeClr val="bg2"/>
                </a:solidFill>
              </a:rPr>
              <a:t>2</a:t>
            </a:r>
            <a:r>
              <a:rPr lang="ru-RU" b="1" dirty="0" smtClean="0">
                <a:solidFill>
                  <a:schemeClr val="bg2"/>
                </a:solidFill>
              </a:rPr>
              <a:t>) </a:t>
            </a:r>
            <a:r>
              <a:rPr lang="ru-RU" b="1" dirty="0">
                <a:solidFill>
                  <a:schemeClr val="bg2"/>
                </a:solidFill>
              </a:rPr>
              <a:t>направить свое обращение по почтовому адресу: 350063, г. Краснодар, ул. Кубанская Набережная </a:t>
            </a:r>
            <a:r>
              <a:rPr lang="ru-RU" b="1" dirty="0" smtClean="0">
                <a:solidFill>
                  <a:schemeClr val="bg2"/>
                </a:solidFill>
              </a:rPr>
              <a:t>31/1;</a:t>
            </a:r>
          </a:p>
          <a:p>
            <a:r>
              <a:rPr lang="ru-RU" b="1" dirty="0" smtClean="0">
                <a:solidFill>
                  <a:schemeClr val="bg2"/>
                </a:solidFill>
              </a:rPr>
              <a:t>3) позвонить </a:t>
            </a:r>
            <a:r>
              <a:rPr lang="ru-RU" b="1" dirty="0" smtClean="0">
                <a:solidFill>
                  <a:schemeClr val="bg2"/>
                </a:solidFill>
              </a:rPr>
              <a:t>по телефону </a:t>
            </a:r>
            <a:r>
              <a:rPr lang="ru-RU" b="1" dirty="0">
                <a:solidFill>
                  <a:schemeClr val="bg2"/>
                </a:solidFill>
              </a:rPr>
              <a:t>+7 (861) 276-46-20 </a:t>
            </a:r>
          </a:p>
        </p:txBody>
      </p:sp>
    </p:spTree>
    <p:extLst>
      <p:ext uri="{BB962C8B-B14F-4D97-AF65-F5344CB8AC3E}">
        <p14:creationId xmlns:p14="http://schemas.microsoft.com/office/powerpoint/2010/main" val="229003892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6737</TotalTime>
  <Words>2276</Words>
  <Application>Microsoft Office PowerPoint</Application>
  <PresentationFormat>Широкоэкранный</PresentationFormat>
  <Paragraphs>202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7" baseType="lpstr">
      <vt:lpstr>Arial</vt:lpstr>
      <vt:lpstr>Century Gothic</vt:lpstr>
      <vt:lpstr>Noto Sans Symbols</vt:lpstr>
      <vt:lpstr>Times New Roman</vt:lpstr>
      <vt:lpstr>Trebuchet MS</vt:lpstr>
      <vt:lpstr>Wingdings</vt:lpstr>
      <vt:lpstr>Wingdings 3</vt:lpstr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Правовой квест  «Сила ПрАвА»</dc:title>
  <dc:creator>User</dc:creator>
  <cp:lastModifiedBy>Сапронова Мария Михайловна</cp:lastModifiedBy>
  <cp:revision>338</cp:revision>
  <cp:lastPrinted>2022-06-10T13:56:46Z</cp:lastPrinted>
  <dcterms:created xsi:type="dcterms:W3CDTF">2019-08-07T05:29:13Z</dcterms:created>
  <dcterms:modified xsi:type="dcterms:W3CDTF">2022-07-01T07:36:00Z</dcterms:modified>
</cp:coreProperties>
</file>