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889" r:id="rId1"/>
  </p:sldMasterIdLst>
  <p:notesMasterIdLst>
    <p:notesMasterId r:id="rId7"/>
  </p:notesMasterIdLst>
  <p:handoutMasterIdLst>
    <p:handoutMasterId r:id="rId8"/>
  </p:handoutMasterIdLst>
  <p:sldIdLst>
    <p:sldId id="1408" r:id="rId2"/>
    <p:sldId id="1377" r:id="rId3"/>
    <p:sldId id="1441" r:id="rId4"/>
    <p:sldId id="1442" r:id="rId5"/>
    <p:sldId id="1443" r:id="rId6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6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103" userDrawn="1">
          <p15:clr>
            <a:srgbClr val="A4A3A4"/>
          </p15:clr>
        </p15:guide>
        <p15:guide id="4" orient="horz" pos="476" userDrawn="1">
          <p15:clr>
            <a:srgbClr val="A4A3A4"/>
          </p15:clr>
        </p15:guide>
        <p15:guide id="5" orient="horz" pos="1769" userDrawn="1">
          <p15:clr>
            <a:srgbClr val="A4A3A4"/>
          </p15:clr>
        </p15:guide>
        <p15:guide id="6" orient="horz" pos="952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1927" userDrawn="1">
          <p15:clr>
            <a:srgbClr val="A4A3A4"/>
          </p15:clr>
        </p15:guide>
        <p15:guide id="9" pos="4717" userDrawn="1">
          <p15:clr>
            <a:srgbClr val="A4A3A4"/>
          </p15:clr>
        </p15:guide>
        <p15:guide id="10" pos="3849" userDrawn="1">
          <p15:clr>
            <a:srgbClr val="A4A3A4"/>
          </p15:clr>
        </p15:guide>
        <p15:guide id="11" pos="7665" userDrawn="1">
          <p15:clr>
            <a:srgbClr val="A4A3A4"/>
          </p15:clr>
        </p15:guide>
        <p15:guide id="12" pos="544" userDrawn="1">
          <p15:clr>
            <a:srgbClr val="A4A3A4"/>
          </p15:clr>
        </p15:guide>
        <p15:guide id="13" pos="1156" userDrawn="1">
          <p15:clr>
            <a:srgbClr val="A4A3A4"/>
          </p15:clr>
        </p15:guide>
        <p15:guide id="14" orient="horz" pos="1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5FE"/>
    <a:srgbClr val="0070C0"/>
    <a:srgbClr val="1F4E79"/>
    <a:srgbClr val="F5750B"/>
    <a:srgbClr val="FCD7B9"/>
    <a:srgbClr val="00A1DE"/>
    <a:srgbClr val="3C8A2E"/>
    <a:srgbClr val="72C7E7"/>
    <a:srgbClr val="FFFFFF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7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698" y="84"/>
      </p:cViewPr>
      <p:guideLst>
        <p:guide orient="horz" pos="356"/>
        <p:guide orient="horz" pos="839"/>
        <p:guide orient="horz" pos="5103"/>
        <p:guide orient="horz" pos="476"/>
        <p:guide orient="horz" pos="1769"/>
        <p:guide orient="horz" pos="952"/>
        <p:guide pos="226"/>
        <p:guide pos="1927"/>
        <p:guide pos="4717"/>
        <p:guide pos="3849"/>
        <p:guide pos="7665"/>
        <p:guide pos="544"/>
        <p:guide pos="1156"/>
        <p:guide orient="horz" pos="1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4/4/2018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4/4/2018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828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294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022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27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439" y="3809778"/>
            <a:ext cx="12542365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latin typeface="Arial Narrow" panose="020B0606020202030204" pitchFamily="34" charset="0"/>
              </a:rPr>
              <a:t>Информация о ходе реализации мер поддержки </a:t>
            </a:r>
            <a:br>
              <a:rPr lang="ru-RU" sz="3600" dirty="0" smtClean="0">
                <a:latin typeface="Arial Narrow" panose="020B0606020202030204" pitchFamily="34" charset="0"/>
              </a:rPr>
            </a:br>
            <a:r>
              <a:rPr lang="ru-RU" sz="3600" dirty="0" smtClean="0">
                <a:latin typeface="Arial Narrow" panose="020B0606020202030204" pitchFamily="34" charset="0"/>
              </a:rPr>
              <a:t>АО «Корпорация «МСП» субъектам малого и среднего предпринимательства в Южном федеральном округе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latin typeface="Arial Narrow" panose="020B0606020202030204" pitchFamily="34" charset="0"/>
              </a:rPr>
              <a:t>Москва</a:t>
            </a:r>
            <a:r>
              <a:rPr lang="ru-RU" sz="2000" dirty="0" smtClean="0">
                <a:latin typeface="Arial Narrow" panose="020B0606020202030204" pitchFamily="34" charset="0"/>
              </a:rPr>
              <a:t>, март 2018 </a:t>
            </a:r>
            <a:r>
              <a:rPr lang="ru-RU" sz="2000" dirty="0">
                <a:latin typeface="Arial Narrow" panose="020B060602020203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42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132137"/>
            <a:ext cx="12599988" cy="256541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225" y="4521200"/>
            <a:ext cx="11608860" cy="683988"/>
          </a:xfrm>
        </p:spPr>
        <p:txBody>
          <a:bodyPr/>
          <a:lstStyle/>
          <a:p>
            <a:pPr algn="l"/>
            <a:r>
              <a:rPr lang="ru-RU" dirty="0" smtClean="0"/>
              <a:t>Кредитно-гарантийная </a:t>
            </a:r>
            <a:r>
              <a:rPr lang="ru-RU" dirty="0"/>
              <a:t>поддержка </a:t>
            </a:r>
            <a:r>
              <a:rPr lang="ru-RU" dirty="0" smtClean="0"/>
              <a:t>Корпорации МСП</a:t>
            </a:r>
            <a:br>
              <a:rPr lang="ru-RU" dirty="0" smtClean="0"/>
            </a:br>
            <a:r>
              <a:rPr lang="ru-RU" dirty="0" smtClean="0"/>
              <a:t>субъектов МСП в ЮФО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6580" y="6357937"/>
            <a:ext cx="12061859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ru-RU" sz="2450" dirty="0">
                <a:latin typeface="Arial Narrow" panose="020B0606020202030204" pitchFamily="34" charset="0"/>
              </a:rPr>
              <a:t>При поддержке Корпорации МСП в </a:t>
            </a:r>
            <a:r>
              <a:rPr lang="ru-RU" sz="2450" b="1" dirty="0">
                <a:latin typeface="Arial Narrow" panose="020B0606020202030204" pitchFamily="34" charset="0"/>
              </a:rPr>
              <a:t>ЮФО</a:t>
            </a:r>
            <a:r>
              <a:rPr lang="ru-RU" sz="2450" dirty="0">
                <a:latin typeface="Arial Narrow" panose="020B0606020202030204" pitchFamily="34" charset="0"/>
              </a:rPr>
              <a:t> предоставлено </a:t>
            </a:r>
            <a:r>
              <a:rPr lang="ru-RU" sz="2450" b="1" dirty="0">
                <a:latin typeface="Arial Narrow" panose="020B0606020202030204" pitchFamily="34" charset="0"/>
              </a:rPr>
              <a:t>1063 </a:t>
            </a:r>
            <a:r>
              <a:rPr lang="ru-RU" sz="2450" b="1" dirty="0" smtClean="0">
                <a:latin typeface="Arial Narrow" panose="020B0606020202030204" pitchFamily="34" charset="0"/>
              </a:rPr>
              <a:t>гарантии </a:t>
            </a:r>
            <a:r>
              <a:rPr lang="ru-RU" sz="2450" b="1" dirty="0">
                <a:latin typeface="Arial Narrow" panose="020B0606020202030204" pitchFamily="34" charset="0"/>
              </a:rPr>
              <a:t>и </a:t>
            </a:r>
            <a:r>
              <a:rPr lang="ru-RU" sz="2450" b="1" dirty="0" smtClean="0">
                <a:latin typeface="Arial Narrow" panose="020B0606020202030204" pitchFamily="34" charset="0"/>
              </a:rPr>
              <a:t>поручительства</a:t>
            </a:r>
            <a:r>
              <a:rPr lang="ru-RU" sz="2450" dirty="0" smtClean="0">
                <a:latin typeface="Arial Narrow" panose="020B0606020202030204" pitchFamily="34" charset="0"/>
              </a:rPr>
              <a:t> </a:t>
            </a:r>
            <a:r>
              <a:rPr lang="ru-RU" sz="2450" dirty="0">
                <a:latin typeface="Arial Narrow" panose="020B0606020202030204" pitchFamily="34" charset="0"/>
              </a:rPr>
              <a:t>по кредитным обязательствам субъектов МСП на общую сумму </a:t>
            </a:r>
            <a:r>
              <a:rPr lang="ru-RU" sz="2450" b="1" dirty="0">
                <a:latin typeface="Arial Narrow" panose="020B0606020202030204" pitchFamily="34" charset="0"/>
              </a:rPr>
              <a:t>9765,4 млн рублей</a:t>
            </a:r>
            <a:r>
              <a:rPr lang="ru-RU" sz="2450" dirty="0">
                <a:latin typeface="Arial Narrow" panose="020B0606020202030204" pitchFamily="34" charset="0"/>
              </a:rPr>
              <a:t>, что позволило субъектам МСП привлечь заемные средства на сумму </a:t>
            </a:r>
            <a:r>
              <a:rPr lang="ru-RU" sz="2450" b="1" dirty="0">
                <a:latin typeface="Arial Narrow" panose="020B0606020202030204" pitchFamily="34" charset="0"/>
              </a:rPr>
              <a:t>11829,49 млн рублей</a:t>
            </a:r>
          </a:p>
        </p:txBody>
      </p:sp>
    </p:spTree>
    <p:extLst>
      <p:ext uri="{BB962C8B-B14F-4D97-AF65-F5344CB8AC3E}">
        <p14:creationId xmlns:p14="http://schemas.microsoft.com/office/powerpoint/2010/main" val="25560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67766" y="1366996"/>
            <a:ext cx="1204067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300"/>
              </a:spcBef>
            </a:pPr>
            <a:r>
              <a:rPr lang="ru-RU" sz="1700" dirty="0">
                <a:latin typeface="Arial Narrow" panose="020B0606020202030204" pitchFamily="34" charset="0"/>
              </a:rPr>
              <a:t>Общий объем </a:t>
            </a:r>
            <a:r>
              <a:rPr lang="ru-RU" sz="1700" b="1" dirty="0">
                <a:latin typeface="Arial Narrow" panose="020B0606020202030204" pitchFamily="34" charset="0"/>
              </a:rPr>
              <a:t>гарантийной поддержки </a:t>
            </a:r>
            <a:r>
              <a:rPr lang="ru-RU" sz="1700" dirty="0">
                <a:latin typeface="Arial Narrow" panose="020B0606020202030204" pitchFamily="34" charset="0"/>
              </a:rPr>
              <a:t>Корпорации субъектам МСП регионов ЮФО составил </a:t>
            </a:r>
            <a:r>
              <a:rPr lang="ru-RU" sz="1700" b="1" dirty="0" smtClean="0">
                <a:latin typeface="Arial Narrow" panose="020B0606020202030204" pitchFamily="34" charset="0"/>
              </a:rPr>
              <a:t>1802,90 </a:t>
            </a:r>
            <a:r>
              <a:rPr lang="ru-RU" sz="1700" b="1" dirty="0">
                <a:latin typeface="Arial Narrow" panose="020B0606020202030204" pitchFamily="34" charset="0"/>
              </a:rPr>
              <a:t>млн рублей</a:t>
            </a:r>
            <a:r>
              <a:rPr lang="ru-RU" sz="1700" dirty="0">
                <a:latin typeface="Arial Narrow" panose="020B0606020202030204" pitchFamily="34" charset="0"/>
              </a:rPr>
              <a:t>, </a:t>
            </a:r>
            <a:r>
              <a:rPr lang="ru-RU" sz="1700" dirty="0" smtClean="0">
                <a:latin typeface="Arial Narrow" panose="020B0606020202030204" pitchFamily="34" charset="0"/>
              </a:rPr>
              <a:t>предоставлена               </a:t>
            </a:r>
            <a:r>
              <a:rPr lang="ru-RU" sz="1700" b="1" dirty="0" smtClean="0">
                <a:latin typeface="Arial Narrow" panose="020B0606020202030204" pitchFamily="34" charset="0"/>
              </a:rPr>
              <a:t>621 гарантия</a:t>
            </a:r>
            <a:r>
              <a:rPr lang="ru-RU" sz="1700" dirty="0" smtClean="0">
                <a:latin typeface="Arial Narrow" panose="020B0606020202030204" pitchFamily="34" charset="0"/>
              </a:rPr>
              <a:t>, </a:t>
            </a:r>
            <a:r>
              <a:rPr lang="ru-RU" sz="1700" dirty="0">
                <a:latin typeface="Arial Narrow" panose="020B0606020202030204" pitchFamily="34" charset="0"/>
              </a:rPr>
              <a:t>что позволило субъектам МСП привлечь заемные средства на сумму </a:t>
            </a:r>
            <a:r>
              <a:rPr lang="ru-RU" sz="1700" b="1" dirty="0">
                <a:latin typeface="Arial Narrow" panose="020B0606020202030204" pitchFamily="34" charset="0"/>
              </a:rPr>
              <a:t>3866,99 млн рублей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63538" y="2075383"/>
            <a:ext cx="6385606" cy="44863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b="1" dirty="0">
                <a:latin typeface="Arial Narrow" panose="020B0606020202030204" pitchFamily="34" charset="0"/>
              </a:rPr>
              <a:t>Гарантийная поддержка субъектов МСП по регионам  Ю</a:t>
            </a:r>
            <a:r>
              <a:rPr lang="ru-RU" sz="1350" b="1" dirty="0" smtClean="0">
                <a:latin typeface="Arial Narrow" panose="020B0606020202030204" pitchFamily="34" charset="0"/>
              </a:rPr>
              <a:t>ФО</a:t>
            </a:r>
            <a:endParaRPr lang="ru-RU" sz="1350" b="1" dirty="0">
              <a:latin typeface="Arial Narrow" panose="020B0606020202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08803" y="2084977"/>
            <a:ext cx="5295897" cy="44870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b="1" dirty="0">
                <a:latin typeface="Arial Narrow" panose="020B0606020202030204" pitchFamily="34" charset="0"/>
              </a:rPr>
              <a:t>Гарантийная поддержка субъектов МСП </a:t>
            </a:r>
            <a:r>
              <a:rPr lang="ru-RU" sz="1350" b="1" dirty="0" smtClean="0">
                <a:latin typeface="Arial Narrow" panose="020B0606020202030204" pitchFamily="34" charset="0"/>
              </a:rPr>
              <a:t>в  </a:t>
            </a:r>
            <a:r>
              <a:rPr lang="ru-RU" sz="1350" b="1" dirty="0">
                <a:latin typeface="Arial Narrow" panose="020B0606020202030204" pitchFamily="34" charset="0"/>
              </a:rPr>
              <a:t>Ю</a:t>
            </a:r>
            <a:r>
              <a:rPr lang="ru-RU" sz="1350" b="1" dirty="0" smtClean="0">
                <a:latin typeface="Arial Narrow" panose="020B0606020202030204" pitchFamily="34" charset="0"/>
              </a:rPr>
              <a:t>ФО по банкам-партнерам</a:t>
            </a:r>
            <a:endParaRPr lang="ru-RU" sz="1350" b="1" dirty="0">
              <a:latin typeface="Arial Narrow" panose="020B0606020202030204" pitchFamily="34" charset="0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965156" y="297542"/>
            <a:ext cx="8597103" cy="698685"/>
          </a:xfrm>
        </p:spPr>
        <p:txBody>
          <a:bodyPr/>
          <a:lstStyle/>
          <a:p>
            <a:r>
              <a:rPr lang="ru-RU" dirty="0"/>
              <a:t>Кредитно-гарантийная поддержка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Независимые гарантии Корпорации МСП*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3264" y="1339927"/>
            <a:ext cx="11891165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62786"/>
              </p:ext>
            </p:extLst>
          </p:nvPr>
        </p:nvGraphicFramePr>
        <p:xfrm>
          <a:off x="363538" y="2597600"/>
          <a:ext cx="6385606" cy="4529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5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 (в составе федерального округа)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выданных кредитов с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гарантиями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Корпорации, </a:t>
                      </a: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гарантий Корпорации,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выданных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Корпорации 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Астраханская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область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77,44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Волгоградская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область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586,72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284,24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г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. Севастополь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Краснодарский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край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1 429,43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688,12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Республика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Адыгея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Республика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Калмыкия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Республика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Крым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340,65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167,00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Ростовская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область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1 200,84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511,09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9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Итого: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3 866,99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1 802,90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621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275565"/>
              </p:ext>
            </p:extLst>
          </p:nvPr>
        </p:nvGraphicFramePr>
        <p:xfrm>
          <a:off x="6908802" y="2585410"/>
          <a:ext cx="5295897" cy="4141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Банк-партнер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выданных кредитов с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гарантиями Корпорации,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предоставленных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Корпорацией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ПАО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Сбербанк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2 099,97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Банк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"Возрождение" (ПАО)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253,80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АКБ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"Абсолют Банк" (ПАО)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РНКБ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Банк (ПАО)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248,64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ВТБ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 (ПАО)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217,28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Прочие банки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797,30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866,99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621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253594" y="7693614"/>
            <a:ext cx="2160766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200" b="0" i="1" dirty="0" smtClean="0">
                <a:solidFill>
                  <a:schemeClr val="bg2">
                    <a:lumMod val="50000"/>
                  </a:schemeClr>
                </a:solidFill>
              </a:rPr>
              <a:t>* - по состоянию на </a:t>
            </a:r>
            <a:r>
              <a:rPr lang="ru-RU" sz="1200" b="0" i="1" dirty="0">
                <a:solidFill>
                  <a:schemeClr val="bg2">
                    <a:lumMod val="50000"/>
                  </a:schemeClr>
                </a:solidFill>
              </a:rPr>
              <a:t>19.03.2018</a:t>
            </a:r>
          </a:p>
        </p:txBody>
      </p:sp>
    </p:spTree>
    <p:extLst>
      <p:ext uri="{BB962C8B-B14F-4D97-AF65-F5344CB8AC3E}">
        <p14:creationId xmlns:p14="http://schemas.microsoft.com/office/powerpoint/2010/main" val="39200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6318" y="1365825"/>
            <a:ext cx="120316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Общая сумма гарантийной поддержки по </a:t>
            </a:r>
            <a:r>
              <a:rPr lang="ru-RU" sz="18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 совместным сделкам Корпорации МСП и региональных гарантийных организаций (РГО)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составила </a:t>
            </a:r>
            <a:r>
              <a:rPr lang="ru-RU" sz="18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321,72 млн рублей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что позволило субъектам МСП ЮФО привлечь кредитные ресурсы в объеме </a:t>
            </a:r>
            <a:r>
              <a:rPr lang="ru-RU" sz="18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471,09  млн рублей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3264" y="1339927"/>
            <a:ext cx="11891165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78168"/>
              </p:ext>
            </p:extLst>
          </p:nvPr>
        </p:nvGraphicFramePr>
        <p:xfrm>
          <a:off x="266318" y="2537574"/>
          <a:ext cx="11901871" cy="460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3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4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Субъект РФ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Количество совместных </a:t>
                      </a:r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сделок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Общая сумма гарантийной </a:t>
                      </a:r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поддержки, </a:t>
                      </a: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млн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в том числе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Кредитные </a:t>
                      </a:r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ресурсы, </a:t>
                      </a: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млн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Корпорация, </a:t>
                      </a: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млн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РГО, </a:t>
                      </a: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млн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Астраханская область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Волгоградская область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г. Севастополь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Краснодарский край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 Адыгея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 Калмыкия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 Крым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67,28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141,20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Ростовская область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146,19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71,24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214,70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Итого: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321,72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192,24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129,48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471,09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29230"/>
                  </a:ext>
                </a:extLst>
              </a:tr>
            </a:tbl>
          </a:graphicData>
        </a:graphic>
      </p:graphicFrame>
      <p:sp>
        <p:nvSpPr>
          <p:cNvPr id="11" name="Заголовок 1"/>
          <p:cNvSpPr>
            <a:spLocks noGrp="1"/>
          </p:cNvSpPr>
          <p:nvPr/>
        </p:nvSpPr>
        <p:spPr bwMode="auto">
          <a:xfrm>
            <a:off x="2956373" y="284301"/>
            <a:ext cx="85971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/>
              <a:t>Кредитно-гарантийная поддержка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>
                <a:solidFill>
                  <a:srgbClr val="0070C0"/>
                </a:solidFill>
              </a:rPr>
              <a:t>Совместная поддержка Корпорации МСП с поручительством РГО*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0253594" y="7693614"/>
            <a:ext cx="2160766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200" b="0" i="1" dirty="0" smtClean="0">
                <a:solidFill>
                  <a:schemeClr val="bg2">
                    <a:lumMod val="50000"/>
                  </a:schemeClr>
                </a:solidFill>
              </a:rPr>
              <a:t>* - по состоянию на </a:t>
            </a:r>
            <a:r>
              <a:rPr lang="ru-RU" sz="1200" b="0" i="1" dirty="0">
                <a:solidFill>
                  <a:schemeClr val="bg2">
                    <a:lumMod val="50000"/>
                  </a:schemeClr>
                </a:solidFill>
              </a:rPr>
              <a:t>19.03.2018</a:t>
            </a:r>
          </a:p>
        </p:txBody>
      </p:sp>
    </p:spTree>
    <p:extLst>
      <p:ext uri="{BB962C8B-B14F-4D97-AF65-F5344CB8AC3E}">
        <p14:creationId xmlns:p14="http://schemas.microsoft.com/office/powerpoint/2010/main" val="42726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67766" y="1366996"/>
            <a:ext cx="12040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300"/>
              </a:spcBef>
            </a:pPr>
            <a:r>
              <a:rPr lang="ru-RU" sz="1800" dirty="0">
                <a:latin typeface="Arial Narrow" panose="020B0606020202030204" pitchFamily="34" charset="0"/>
              </a:rPr>
              <a:t>В рамках реализации </a:t>
            </a:r>
            <a:r>
              <a:rPr lang="ru-RU" sz="1800" b="1" dirty="0">
                <a:latin typeface="Arial Narrow" panose="020B0606020202030204" pitchFamily="34" charset="0"/>
              </a:rPr>
              <a:t>Программы стимулирования кредитования субъектов МСП </a:t>
            </a:r>
            <a:r>
              <a:rPr lang="ru-RU" sz="1800" dirty="0">
                <a:latin typeface="Arial Narrow" panose="020B0606020202030204" pitchFamily="34" charset="0"/>
              </a:rPr>
              <a:t>в ЮФО Корпорацией МСП выдано </a:t>
            </a:r>
            <a:r>
              <a:rPr lang="ru-RU" sz="1800" dirty="0" smtClean="0">
                <a:latin typeface="Arial Narrow" panose="020B0606020202030204" pitchFamily="34" charset="0"/>
              </a:rPr>
              <a:t>               </a:t>
            </a:r>
            <a:r>
              <a:rPr lang="ru-RU" sz="1800" b="1" dirty="0" smtClean="0">
                <a:latin typeface="Arial Narrow" panose="020B0606020202030204" pitchFamily="34" charset="0"/>
              </a:rPr>
              <a:t>442 поручительства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по кредитам банков (по ставке до 11% годовых) на сумму </a:t>
            </a:r>
            <a:r>
              <a:rPr lang="ru-RU" sz="1800" b="1" dirty="0">
                <a:latin typeface="Arial Narrow" panose="020B0606020202030204" pitchFamily="34" charset="0"/>
              </a:rPr>
              <a:t>7962,5 млн рублей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53264" y="1339927"/>
            <a:ext cx="11891165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9717"/>
            <a:ext cx="2717800" cy="123635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965154" y="297542"/>
            <a:ext cx="9343286" cy="698685"/>
          </a:xfrm>
        </p:spPr>
        <p:txBody>
          <a:bodyPr/>
          <a:lstStyle/>
          <a:p>
            <a:r>
              <a:rPr lang="ru-RU" dirty="0"/>
              <a:t>Кредитно-гарантийная поддержка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Программа </a:t>
            </a:r>
            <a:r>
              <a:rPr lang="ru-RU" dirty="0">
                <a:solidFill>
                  <a:srgbClr val="0070C0"/>
                </a:solidFill>
              </a:rPr>
              <a:t>стимулирования кредитования субъектов </a:t>
            </a:r>
            <a:r>
              <a:rPr lang="ru-RU" dirty="0" smtClean="0">
                <a:solidFill>
                  <a:srgbClr val="0070C0"/>
                </a:solidFill>
              </a:rPr>
              <a:t>МСП*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38" y="2098138"/>
            <a:ext cx="6385606" cy="42017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Arial Narrow" panose="020B0606020202030204" pitchFamily="34" charset="0"/>
              </a:rPr>
              <a:t>Поручительства по Программе </a:t>
            </a:r>
            <a:r>
              <a:rPr lang="ru-RU" sz="1400" b="1" dirty="0">
                <a:latin typeface="Arial Narrow" panose="020B0606020202030204" pitchFamily="34" charset="0"/>
              </a:rPr>
              <a:t>стимулирования кредитования </a:t>
            </a:r>
            <a:r>
              <a:rPr lang="ru-RU" sz="1400" b="1" dirty="0" smtClean="0">
                <a:latin typeface="Arial Narrow" panose="020B0606020202030204" pitchFamily="34" charset="0"/>
              </a:rPr>
              <a:t>по </a:t>
            </a:r>
            <a:r>
              <a:rPr lang="ru-RU" sz="1400" b="1" dirty="0">
                <a:latin typeface="Arial Narrow" panose="020B0606020202030204" pitchFamily="34" charset="0"/>
              </a:rPr>
              <a:t>регионам Ю</a:t>
            </a:r>
            <a:r>
              <a:rPr lang="ru-RU" sz="1400" b="1" dirty="0" smtClean="0">
                <a:latin typeface="Arial Narrow" panose="020B0606020202030204" pitchFamily="34" charset="0"/>
              </a:rPr>
              <a:t>ФО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08803" y="2092107"/>
            <a:ext cx="5295897" cy="42017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Arial Narrow" panose="020B0606020202030204" pitchFamily="34" charset="0"/>
              </a:rPr>
              <a:t>Поручительства по Программе </a:t>
            </a:r>
            <a:r>
              <a:rPr lang="ru-RU" sz="1400" b="1" dirty="0">
                <a:latin typeface="Arial Narrow" panose="020B0606020202030204" pitchFamily="34" charset="0"/>
              </a:rPr>
              <a:t>стимулирования кредитования </a:t>
            </a:r>
            <a:endParaRPr lang="ru-RU" sz="1400" b="1" dirty="0" smtClean="0"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в </a:t>
            </a:r>
            <a:r>
              <a:rPr lang="ru-RU" sz="1400" b="1" dirty="0">
                <a:latin typeface="Arial Narrow" panose="020B0606020202030204" pitchFamily="34" charset="0"/>
              </a:rPr>
              <a:t>Ю</a:t>
            </a:r>
            <a:r>
              <a:rPr lang="ru-RU" sz="1400" b="1" dirty="0" smtClean="0">
                <a:latin typeface="Arial Narrow" panose="020B0606020202030204" pitchFamily="34" charset="0"/>
              </a:rPr>
              <a:t>ФО по банкам-партнерам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10498"/>
              </p:ext>
            </p:extLst>
          </p:nvPr>
        </p:nvGraphicFramePr>
        <p:xfrm>
          <a:off x="363538" y="2597599"/>
          <a:ext cx="6385606" cy="5566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1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 (в составе федерального округа)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выданных кредитов с поручительством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Корпорации,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поручительств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Корпорации,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выданных поручительств Корпорации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Астраханская область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Волгоградская область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1 917,40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1 917,40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Севастополь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Краснодарский край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3 551,22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3 551,22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 Адыгея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 Калмыкия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 Крым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Ростовская область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2 326,42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2 326,42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5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7 962,50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7 962,50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442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25034"/>
              </p:ext>
            </p:extLst>
          </p:nvPr>
        </p:nvGraphicFramePr>
        <p:xfrm>
          <a:off x="6908802" y="2585410"/>
          <a:ext cx="5295897" cy="4536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3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Банк-партнер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выданных кредитов с поручительством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Корпорации,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предоставленных поручительств Корпорацией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Банк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ВТБ (ПАО)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2 497,26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ПАО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Сбербанк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1 540,96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КБ "Кубань Кредит" ООО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901,47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АО "</a:t>
                      </a:r>
                      <a:r>
                        <a:rPr lang="ru-RU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Россельхозбанк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731,03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ПАО Банк "ФК Открытие"</a:t>
                      </a: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555,06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4643183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Прочие банки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1 736,72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8705759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Итого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7 962,50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442</a:t>
                      </a:r>
                    </a:p>
                  </a:txBody>
                  <a:tcPr marL="0" marR="0" marT="0" marB="0" anchor="ctr">
                    <a:solidFill>
                      <a:srgbClr val="E7F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253594" y="7693614"/>
            <a:ext cx="2160766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200" b="0" i="1" dirty="0" smtClean="0">
                <a:solidFill>
                  <a:schemeClr val="bg2">
                    <a:lumMod val="50000"/>
                  </a:schemeClr>
                </a:solidFill>
              </a:rPr>
              <a:t>* - по состоянию </a:t>
            </a:r>
            <a:r>
              <a:rPr lang="ru-RU" sz="1200" b="0" i="1" smtClean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sz="1200" b="0" i="1">
                <a:solidFill>
                  <a:schemeClr val="bg2">
                    <a:lumMod val="50000"/>
                  </a:schemeClr>
                </a:solidFill>
              </a:rPr>
              <a:t>19.03.2018</a:t>
            </a:r>
            <a:endParaRPr lang="ru-RU" sz="1200" b="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149381</TotalTime>
  <Words>588</Words>
  <Application>Microsoft Office PowerPoint</Application>
  <PresentationFormat>Произвольный</PresentationFormat>
  <Paragraphs>221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Times New Roman</vt:lpstr>
      <vt:lpstr>Title</vt:lpstr>
      <vt:lpstr>Информация о ходе реализации мер поддержки  АО «Корпорация «МСП» субъектам малого и среднего предпринимательства в Южном федеральном округе</vt:lpstr>
      <vt:lpstr>Кредитно-гарантийная поддержка Корпорации МСП субъектов МСП в ЮФО  </vt:lpstr>
      <vt:lpstr>Кредитно-гарантийная поддержка.  Независимые гарантии Корпорации МСП*</vt:lpstr>
      <vt:lpstr>Презентация PowerPoint</vt:lpstr>
      <vt:lpstr>Кредитно-гарантийная поддержка. Программа стимулирования кредитования субъектов МСП*</vt:lpstr>
    </vt:vector>
  </TitlesOfParts>
  <Company>Deloitte &amp; Touche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Нехаев Алексей Александрович</cp:lastModifiedBy>
  <cp:revision>4610</cp:revision>
  <cp:lastPrinted>2017-11-24T09:23:59Z</cp:lastPrinted>
  <dcterms:created xsi:type="dcterms:W3CDTF">2010-08-23T12:41:44Z</dcterms:created>
  <dcterms:modified xsi:type="dcterms:W3CDTF">2018-04-04T11:39:43Z</dcterms:modified>
</cp:coreProperties>
</file>