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5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8"/>
  </p:notesMasterIdLst>
  <p:handoutMasterIdLst>
    <p:handoutMasterId r:id="rId19"/>
  </p:handoutMasterIdLst>
  <p:sldIdLst>
    <p:sldId id="1408" r:id="rId2"/>
    <p:sldId id="1356" r:id="rId3"/>
    <p:sldId id="1377" r:id="rId4"/>
    <p:sldId id="1427" r:id="rId5"/>
    <p:sldId id="1355" r:id="rId6"/>
    <p:sldId id="1439" r:id="rId7"/>
    <p:sldId id="1378" r:id="rId8"/>
    <p:sldId id="1362" r:id="rId9"/>
    <p:sldId id="1398" r:id="rId10"/>
    <p:sldId id="1448" r:id="rId11"/>
    <p:sldId id="1450" r:id="rId12"/>
    <p:sldId id="1449" r:id="rId13"/>
    <p:sldId id="1436" r:id="rId14"/>
    <p:sldId id="1469" r:id="rId15"/>
    <p:sldId id="1470" r:id="rId16"/>
    <p:sldId id="1366" r:id="rId17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  <p15:guide id="14" orient="horz" pos="27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FF5FF"/>
    <a:srgbClr val="F7FAFF"/>
    <a:srgbClr val="CCECFF"/>
    <a:srgbClr val="00A1DE"/>
    <a:srgbClr val="72C7E7"/>
    <a:srgbClr val="0070C0"/>
    <a:srgbClr val="E7F5FE"/>
    <a:srgbClr val="FCD7B9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7" autoAdjust="0"/>
    <p:restoredTop sz="87209" autoAdjust="0"/>
  </p:normalViewPr>
  <p:slideViewPr>
    <p:cSldViewPr snapToGrid="0" showGuides="1">
      <p:cViewPr varScale="1">
        <p:scale>
          <a:sx n="89" d="100"/>
          <a:sy n="89" d="100"/>
        </p:scale>
        <p:origin x="1116" y="90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  <p:guide orient="horz" pos="2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11/9/2018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11/9/2018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3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orpmsp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3809778"/>
            <a:ext cx="10674910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>
                <a:latin typeface="Arial Black" panose="020B0A04020102020204" pitchFamily="34" charset="0"/>
              </a:rPr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latin typeface="Arial Narrow" panose="020B0606020202030204" pitchFamily="34" charset="0"/>
              </a:rPr>
              <a:t>Москва, </a:t>
            </a:r>
            <a:r>
              <a:rPr lang="ru-RU" sz="2000" dirty="0" smtClean="0">
                <a:latin typeface="Arial Narrow" panose="020B0606020202030204" pitchFamily="34" charset="0"/>
              </a:rPr>
              <a:t>2018 </a:t>
            </a:r>
            <a:r>
              <a:rPr lang="ru-RU" sz="20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10359"/>
            <a:ext cx="12599988" cy="277792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3132136"/>
            <a:ext cx="10404762" cy="3061600"/>
          </a:xfrm>
        </p:spPr>
        <p:txBody>
          <a:bodyPr/>
          <a:lstStyle/>
          <a:p>
            <a:pPr algn="just"/>
            <a:r>
              <a:rPr lang="ru-RU" dirty="0" smtClean="0"/>
              <a:t>3</a:t>
            </a:r>
            <a:r>
              <a:rPr lang="ru-RU" sz="1400" dirty="0" smtClean="0"/>
              <a:t>. </a:t>
            </a:r>
            <a:r>
              <a:rPr lang="ru-RU" dirty="0" smtClean="0">
                <a:effectLst/>
              </a:rPr>
              <a:t>Совместная программа субсидирования Минэкономразвития </a:t>
            </a:r>
            <a:r>
              <a:rPr lang="ru-RU" dirty="0">
                <a:effectLst/>
              </a:rPr>
              <a:t>России </a:t>
            </a:r>
            <a:r>
              <a:rPr lang="ru-RU" dirty="0" smtClean="0">
                <a:effectLst/>
              </a:rPr>
              <a:t>и Корпорации МСП в </a:t>
            </a:r>
            <a:r>
              <a:rPr lang="ru-RU" dirty="0">
                <a:effectLst/>
              </a:rPr>
              <a:t>соответствии с постановлением Правительства РФ от 30.12.2017 </a:t>
            </a:r>
            <a:r>
              <a:rPr lang="ru-RU" dirty="0" smtClean="0">
                <a:effectLst/>
              </a:rPr>
              <a:t>№ 1706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61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43" y="29754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</a:t>
            </a:r>
            <a:r>
              <a:rPr lang="ru-RU" dirty="0" smtClean="0"/>
              <a:t>субсидирования</a:t>
            </a:r>
            <a:br>
              <a:rPr lang="ru-RU" dirty="0" smtClean="0"/>
            </a:br>
            <a:r>
              <a:rPr lang="ru-RU" dirty="0" smtClean="0"/>
              <a:t>и уполномоченные банки</a:t>
            </a:r>
            <a:endParaRPr lang="ru-RU" dirty="0"/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67021" y="999176"/>
            <a:ext cx="11884197" cy="5911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субсидирования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70506" y="167565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25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00619"/>
              </p:ext>
            </p:extLst>
          </p:nvPr>
        </p:nvGraphicFramePr>
        <p:xfrm>
          <a:off x="679243" y="5412453"/>
          <a:ext cx="11259754" cy="26433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2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765">
                  <a:extLst>
                    <a:ext uri="{9D8B030D-6E8A-4147-A177-3AD203B41FA5}">
                      <a16:colId xmlns:a16="http://schemas.microsoft.com/office/drawing/2014/main" val="978325374"/>
                    </a:ext>
                  </a:extLst>
                </a:gridCol>
              </a:tblGrid>
              <a:tr h="3732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Системно значимые банки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Региональные</a:t>
                      </a:r>
                      <a:r>
                        <a:rPr lang="ru-RU" sz="1800" baseline="0" dirty="0" smtClean="0"/>
                        <a:t> банки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095"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«Альфа-Банк»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</a:t>
                      </a:r>
                      <a:r>
                        <a:rPr lang="ru-RU" sz="1400" dirty="0" err="1" smtClean="0"/>
                        <a:t>Россельхозбанк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Банк ВТБ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Сбербанк</a:t>
                      </a:r>
                    </a:p>
                    <a:p>
                      <a:endParaRPr lang="ru-RU" sz="1800" b="1" kern="120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АКБ «</a:t>
                      </a:r>
                      <a:r>
                        <a:rPr lang="ru-RU" sz="1400" dirty="0" err="1" smtClean="0"/>
                        <a:t>РосЕвроБанк</a:t>
                      </a:r>
                      <a:r>
                        <a:rPr lang="ru-RU" sz="1400" dirty="0" smtClean="0"/>
                        <a:t>» (АО)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«Банк Акцепт»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«Банк </a:t>
                      </a:r>
                      <a:r>
                        <a:rPr lang="ru-RU" sz="1400" dirty="0" err="1" smtClean="0"/>
                        <a:t>Интеза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КБ «Ассоциация»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Банк «Левобережный»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«Банк «Санкт-Петербург»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«Запсибкомбанк»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СКБ Приморья «</a:t>
                      </a:r>
                      <a:r>
                        <a:rPr lang="ru-RU" sz="1400" dirty="0" err="1" smtClean="0"/>
                        <a:t>Примсоцбанк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РНКБ Банк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ТКБ Банк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«МСП Банк»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74737" y="1767909"/>
            <a:ext cx="113282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1F4E79"/>
                </a:solidFill>
              </a:rPr>
              <a:t>Субсидии на </a:t>
            </a:r>
            <a:r>
              <a:rPr lang="ru-RU" sz="1800" b="1" dirty="0">
                <a:solidFill>
                  <a:srgbClr val="1F4E79"/>
                </a:solidFill>
              </a:rPr>
              <a:t>возмещение недополученных </a:t>
            </a:r>
            <a:r>
              <a:rPr lang="ru-RU" sz="1800" b="1" dirty="0" smtClean="0">
                <a:solidFill>
                  <a:srgbClr val="1F4E79"/>
                </a:solidFill>
              </a:rPr>
              <a:t>доходов </a:t>
            </a:r>
            <a:r>
              <a:rPr lang="ru-RU" sz="1800" b="1" dirty="0">
                <a:solidFill>
                  <a:srgbClr val="1F4E79"/>
                </a:solidFill>
              </a:rPr>
              <a:t>по кредитам</a:t>
            </a:r>
            <a:r>
              <a:rPr lang="ru-RU" sz="1800" dirty="0"/>
              <a:t>, выданным в </a:t>
            </a:r>
            <a:r>
              <a:rPr lang="ru-RU" sz="1800" dirty="0" smtClean="0"/>
              <a:t>2019 </a:t>
            </a:r>
            <a:r>
              <a:rPr lang="ru-RU" sz="1800" dirty="0"/>
              <a:t>году субъектам МСП на реализацию проектов (на инвестиционные цели или на пополнение оборотных средств) в приоритетных отраслях по льготной ставке - не более</a:t>
            </a:r>
            <a:r>
              <a:rPr lang="ru-RU" sz="1800" b="1" dirty="0"/>
              <a:t> </a:t>
            </a:r>
            <a:r>
              <a:rPr lang="ru-RU" sz="1800" b="1" dirty="0" smtClean="0"/>
              <a:t>8,5 </a:t>
            </a:r>
            <a:r>
              <a:rPr lang="ru-RU" sz="1800" b="1" dirty="0" smtClean="0"/>
              <a:t>% </a:t>
            </a:r>
            <a:r>
              <a:rPr lang="ru-RU" sz="1800" b="1" dirty="0" smtClean="0"/>
              <a:t>годовых </a:t>
            </a:r>
            <a:r>
              <a:rPr lang="ru-RU" sz="1800" dirty="0"/>
              <a:t> </a:t>
            </a:r>
            <a:r>
              <a:rPr lang="ru-RU" sz="1800" dirty="0"/>
              <a:t>(в 2018г. не более 6,5%).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рамках программы субсидирования уполномоченный банк предоставляет заемщику:</a:t>
            </a:r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инвестиционный </a:t>
            </a:r>
            <a:r>
              <a:rPr lang="ru-RU" sz="1800" dirty="0"/>
              <a:t>кредит на реализацию проекта в приоритетных отраслях в размере от </a:t>
            </a:r>
            <a:br>
              <a:rPr lang="ru-RU" sz="1800" dirty="0"/>
            </a:br>
            <a:r>
              <a:rPr lang="ru-RU" sz="1800" b="1" dirty="0" smtClean="0">
                <a:solidFill>
                  <a:srgbClr val="1F4E79"/>
                </a:solidFill>
              </a:rPr>
              <a:t>3 млн </a:t>
            </a:r>
            <a:r>
              <a:rPr lang="ru-RU" sz="1800" b="1" dirty="0">
                <a:solidFill>
                  <a:srgbClr val="1F4E79"/>
                </a:solidFill>
              </a:rPr>
              <a:t>рублей до </a:t>
            </a:r>
            <a:r>
              <a:rPr lang="ru-RU" sz="1800" b="1" dirty="0" smtClean="0">
                <a:solidFill>
                  <a:srgbClr val="1F4E79"/>
                </a:solidFill>
              </a:rPr>
              <a:t>400 млн </a:t>
            </a:r>
            <a:r>
              <a:rPr lang="ru-RU" sz="1800" b="1" dirty="0">
                <a:solidFill>
                  <a:srgbClr val="1F4E79"/>
                </a:solidFill>
              </a:rPr>
              <a:t>рублей </a:t>
            </a:r>
            <a:r>
              <a:rPr lang="ru-RU" sz="1800" dirty="0"/>
              <a:t>на срок до </a:t>
            </a:r>
            <a:r>
              <a:rPr lang="ru-RU" sz="1800" b="1" dirty="0">
                <a:solidFill>
                  <a:srgbClr val="1F4E79"/>
                </a:solidFill>
              </a:rPr>
              <a:t>10 </a:t>
            </a:r>
            <a:r>
              <a:rPr lang="ru-RU" sz="1800" b="1" dirty="0" smtClean="0">
                <a:solidFill>
                  <a:srgbClr val="1F4E79"/>
                </a:solidFill>
              </a:rPr>
              <a:t>лет</a:t>
            </a:r>
          </a:p>
          <a:p>
            <a:pPr marL="180975" algn="just"/>
            <a:r>
              <a:rPr lang="ru-RU" sz="600" b="1" dirty="0"/>
              <a:t> </a:t>
            </a:r>
            <a:endParaRPr lang="ru-RU" sz="1600" b="1" dirty="0"/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кредит </a:t>
            </a:r>
            <a:r>
              <a:rPr lang="ru-RU" sz="1800" dirty="0"/>
              <a:t>на пополнение оборотных средств на реализацию проекта в приоритетных отраслях в размере </a:t>
            </a:r>
            <a:r>
              <a:rPr lang="ru-RU" sz="1800" b="1" dirty="0" smtClean="0">
                <a:solidFill>
                  <a:srgbClr val="1F4E79"/>
                </a:solidFill>
              </a:rPr>
              <a:t>от </a:t>
            </a:r>
            <a:r>
              <a:rPr lang="ru-RU" sz="1800" b="1" dirty="0">
                <a:solidFill>
                  <a:srgbClr val="1F4E79"/>
                </a:solidFill>
              </a:rPr>
              <a:t>3 </a:t>
            </a:r>
            <a:r>
              <a:rPr lang="ru-RU" sz="1800" b="1" dirty="0" smtClean="0">
                <a:solidFill>
                  <a:srgbClr val="1F4E79"/>
                </a:solidFill>
              </a:rPr>
              <a:t>млн </a:t>
            </a:r>
            <a:r>
              <a:rPr lang="ru-RU" sz="1800" b="1" dirty="0">
                <a:solidFill>
                  <a:srgbClr val="1F4E79"/>
                </a:solidFill>
              </a:rPr>
              <a:t>рублей до 100 </a:t>
            </a:r>
            <a:r>
              <a:rPr lang="ru-RU" sz="1800" b="1" dirty="0" smtClean="0">
                <a:solidFill>
                  <a:srgbClr val="1F4E79"/>
                </a:solidFill>
              </a:rPr>
              <a:t>млн </a:t>
            </a:r>
            <a:r>
              <a:rPr lang="ru-RU" sz="1800" b="1" dirty="0">
                <a:solidFill>
                  <a:srgbClr val="1F4E79"/>
                </a:solidFill>
              </a:rPr>
              <a:t>рублей</a:t>
            </a:r>
            <a:r>
              <a:rPr lang="ru-RU" sz="1800" dirty="0">
                <a:solidFill>
                  <a:srgbClr val="1F4E79"/>
                </a:solidFill>
              </a:rPr>
              <a:t> </a:t>
            </a:r>
            <a:r>
              <a:rPr lang="ru-RU" sz="1800" dirty="0"/>
              <a:t>на срок до </a:t>
            </a:r>
            <a:r>
              <a:rPr lang="ru-RU" sz="1800" b="1" dirty="0">
                <a:solidFill>
                  <a:srgbClr val="1F4E79"/>
                </a:solidFill>
              </a:rPr>
              <a:t>3 </a:t>
            </a:r>
            <a:r>
              <a:rPr lang="ru-RU" sz="1800" b="1" dirty="0" smtClean="0">
                <a:solidFill>
                  <a:srgbClr val="1F4E79"/>
                </a:solidFill>
              </a:rPr>
              <a:t>лет</a:t>
            </a:r>
          </a:p>
          <a:p>
            <a:pPr algn="just"/>
            <a:endParaRPr lang="ru-RU" sz="1100" b="1" dirty="0" smtClean="0"/>
          </a:p>
          <a:p>
            <a:pPr algn="just"/>
            <a:endParaRPr lang="ru-RU" sz="1100" b="1" dirty="0"/>
          </a:p>
          <a:p>
            <a:pPr algn="just"/>
            <a:r>
              <a:rPr lang="ru-RU" sz="1800" dirty="0" smtClean="0"/>
              <a:t>Для </a:t>
            </a:r>
            <a:r>
              <a:rPr lang="ru-RU" sz="1800" dirty="0"/>
              <a:t>участия в Программе субсидирования </a:t>
            </a:r>
            <a:r>
              <a:rPr lang="ru-RU" sz="1800" dirty="0" smtClean="0"/>
              <a:t>отобрано </a:t>
            </a:r>
            <a:r>
              <a:rPr lang="ru-RU" sz="1800" b="1" dirty="0">
                <a:solidFill>
                  <a:srgbClr val="1F4E79"/>
                </a:solidFill>
              </a:rPr>
              <a:t>15 уполномоченных банков</a:t>
            </a:r>
            <a:r>
              <a:rPr lang="ru-RU" sz="1800" dirty="0"/>
              <a:t>,  в </a:t>
            </a:r>
            <a:r>
              <a:rPr lang="ru-RU" sz="1800" dirty="0" smtClean="0"/>
              <a:t>том числе:</a:t>
            </a:r>
            <a:endParaRPr lang="ru-RU" sz="1800" dirty="0"/>
          </a:p>
          <a:p>
            <a:pPr algn="just"/>
            <a:endParaRPr lang="ru-RU" sz="1800" b="1" kern="0" dirty="0"/>
          </a:p>
          <a:p>
            <a:pPr algn="just"/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13" name="Oval 287"/>
          <p:cNvSpPr/>
          <p:nvPr/>
        </p:nvSpPr>
        <p:spPr>
          <a:xfrm>
            <a:off x="370506" y="1777150"/>
            <a:ext cx="360000" cy="360000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4" name="Oval 287"/>
          <p:cNvSpPr/>
          <p:nvPr/>
        </p:nvSpPr>
        <p:spPr>
          <a:xfrm>
            <a:off x="370506" y="2835410"/>
            <a:ext cx="360000" cy="360000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287"/>
          <p:cNvSpPr/>
          <p:nvPr/>
        </p:nvSpPr>
        <p:spPr>
          <a:xfrm>
            <a:off x="370506" y="4642944"/>
            <a:ext cx="360000" cy="360000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5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43" y="429208"/>
            <a:ext cx="8597103" cy="567019"/>
          </a:xfrm>
        </p:spPr>
        <p:txBody>
          <a:bodyPr/>
          <a:lstStyle/>
          <a:p>
            <a:r>
              <a:rPr lang="ru-RU" dirty="0"/>
              <a:t>Условия Программы </a:t>
            </a:r>
            <a:r>
              <a:rPr lang="ru-RU" dirty="0" smtClean="0"/>
              <a:t>субсидирования, </a:t>
            </a:r>
            <a:r>
              <a:rPr lang="ru-RU" dirty="0"/>
              <a:t>приоритетные отрасли</a:t>
            </a:r>
            <a:br>
              <a:rPr lang="ru-RU" dirty="0"/>
            </a:b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1600" y="1858391"/>
            <a:ext cx="12153103" cy="627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Сельское хозяйство предоставление услуг в этой отрасли 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Производство и распределение электроэнергии, газа и воды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Строительство, транспорт и связь, внутренний туризм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в области здравоохранения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предприятий общественного питания (за исключением ресторанов), деятельность в сфере бытовых услуг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 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в сфере розничной торговли при условии, что субъект МСП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+mn-cs"/>
              </a:rPr>
              <a:t>монопрофильного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 муниципального образования, включенного в перечень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+mn-cs"/>
              </a:rPr>
              <a:t>монопрофильных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 муниципальных образований Российской Федерации (моногородов), утвержденный распоряжением Правительства Российской Федерации от 29 июля 2014 г. № 1398-р, и доля доходов от ее осуществления по итогам предыдущего календарного года составляет не менее 70 процентов в общей сумме доходов субъекта малого или среднего предпринимательства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в сфере розничной и (или) оптовой торговли при условии, что субъект МСП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территориях субъектов Российской Федерации, входящих в состав Дальневосточного федерального округа, и доля доходов от ее осуществления по итогам предыдущего календарного года составляет не менее 70 процентов в общей сумме доходов субъекта малого или среднего предпринимательства.</a:t>
            </a: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субсидирования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5088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26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32137"/>
            <a:ext cx="12599988" cy="306159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13" y="3132136"/>
            <a:ext cx="9507428" cy="3061600"/>
          </a:xfrm>
        </p:spPr>
        <p:txBody>
          <a:bodyPr/>
          <a:lstStyle/>
          <a:p>
            <a:pPr algn="just"/>
            <a:r>
              <a:rPr lang="ru-RU" dirty="0" smtClean="0"/>
              <a:t>4. </a:t>
            </a:r>
            <a:r>
              <a:rPr lang="ru-RU" dirty="0"/>
              <a:t>Условия программы льготного лизинга оборудования для субъектов индивидуального и малого предпринимательства, реализуемой региональными лизинговыми компаниями (РЛК</a:t>
            </a:r>
            <a:r>
              <a:rPr lang="ru-RU" dirty="0" smtClean="0"/>
              <a:t>)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2521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/>
              <a:t>Программа льготного лизинга оборудования для субъектов ИМП*</a:t>
            </a:r>
            <a:br>
              <a:rPr lang="ru-RU" dirty="0"/>
            </a:br>
            <a:r>
              <a:rPr lang="ru-RU" b="0" dirty="0"/>
              <a:t>Общая информация</a:t>
            </a:r>
            <a:endParaRPr lang="ru-RU" sz="2400" b="0" dirty="0"/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58" y="2410477"/>
            <a:ext cx="2236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сети дочерних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лизинговых компаний Корпорации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-Shape 10"/>
          <p:cNvSpPr/>
          <p:nvPr/>
        </p:nvSpPr>
        <p:spPr>
          <a:xfrm rot="13701821">
            <a:off x="2243709" y="187688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031" y="6112743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1F4E79"/>
                </a:solidFill>
              </a:rPr>
              <a:t>Преимущества</a:t>
            </a:r>
            <a:endParaRPr lang="ru-RU" sz="1400" b="1" dirty="0">
              <a:solidFill>
                <a:srgbClr val="1F4E79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1F4E79"/>
                </a:solidFill>
              </a:rPr>
              <a:t>программы льготного лизинга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243709" y="544694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1462"/>
          <p:cNvGrpSpPr/>
          <p:nvPr/>
        </p:nvGrpSpPr>
        <p:grpSpPr>
          <a:xfrm>
            <a:off x="1104976" y="5260762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7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17714" y="4212977"/>
            <a:ext cx="12036988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64"/>
          <p:cNvSpPr>
            <a:spLocks noEditPoints="1"/>
          </p:cNvSpPr>
          <p:nvPr/>
        </p:nvSpPr>
        <p:spPr bwMode="auto">
          <a:xfrm>
            <a:off x="994755" y="1785858"/>
            <a:ext cx="796790" cy="556252"/>
          </a:xfrm>
          <a:custGeom>
            <a:avLst/>
            <a:gdLst>
              <a:gd name="T0" fmla="*/ 277 w 320"/>
              <a:gd name="T1" fmla="*/ 0 h 224"/>
              <a:gd name="T2" fmla="*/ 234 w 320"/>
              <a:gd name="T3" fmla="*/ 43 h 224"/>
              <a:gd name="T4" fmla="*/ 246 w 320"/>
              <a:gd name="T5" fmla="*/ 73 h 224"/>
              <a:gd name="T6" fmla="*/ 204 w 320"/>
              <a:gd name="T7" fmla="*/ 141 h 224"/>
              <a:gd name="T8" fmla="*/ 192 w 320"/>
              <a:gd name="T9" fmla="*/ 139 h 224"/>
              <a:gd name="T10" fmla="*/ 182 w 320"/>
              <a:gd name="T11" fmla="*/ 140 h 224"/>
              <a:gd name="T12" fmla="*/ 146 w 320"/>
              <a:gd name="T13" fmla="*/ 74 h 224"/>
              <a:gd name="T14" fmla="*/ 160 w 320"/>
              <a:gd name="T15" fmla="*/ 43 h 224"/>
              <a:gd name="T16" fmla="*/ 117 w 320"/>
              <a:gd name="T17" fmla="*/ 0 h 224"/>
              <a:gd name="T18" fmla="*/ 74 w 320"/>
              <a:gd name="T19" fmla="*/ 43 h 224"/>
              <a:gd name="T20" fmla="*/ 88 w 320"/>
              <a:gd name="T21" fmla="*/ 74 h 224"/>
              <a:gd name="T22" fmla="*/ 52 w 320"/>
              <a:gd name="T23" fmla="*/ 140 h 224"/>
              <a:gd name="T24" fmla="*/ 42 w 320"/>
              <a:gd name="T25" fmla="*/ 139 h 224"/>
              <a:gd name="T26" fmla="*/ 0 w 320"/>
              <a:gd name="T27" fmla="*/ 182 h 224"/>
              <a:gd name="T28" fmla="*/ 42 w 320"/>
              <a:gd name="T29" fmla="*/ 224 h 224"/>
              <a:gd name="T30" fmla="*/ 85 w 320"/>
              <a:gd name="T31" fmla="*/ 182 h 224"/>
              <a:gd name="T32" fmla="*/ 71 w 320"/>
              <a:gd name="T33" fmla="*/ 150 h 224"/>
              <a:gd name="T34" fmla="*/ 107 w 320"/>
              <a:gd name="T35" fmla="*/ 84 h 224"/>
              <a:gd name="T36" fmla="*/ 117 w 320"/>
              <a:gd name="T37" fmla="*/ 86 h 224"/>
              <a:gd name="T38" fmla="*/ 127 w 320"/>
              <a:gd name="T39" fmla="*/ 84 h 224"/>
              <a:gd name="T40" fmla="*/ 163 w 320"/>
              <a:gd name="T41" fmla="*/ 150 h 224"/>
              <a:gd name="T42" fmla="*/ 149 w 320"/>
              <a:gd name="T43" fmla="*/ 182 h 224"/>
              <a:gd name="T44" fmla="*/ 192 w 320"/>
              <a:gd name="T45" fmla="*/ 224 h 224"/>
              <a:gd name="T46" fmla="*/ 234 w 320"/>
              <a:gd name="T47" fmla="*/ 182 h 224"/>
              <a:gd name="T48" fmla="*/ 222 w 320"/>
              <a:gd name="T49" fmla="*/ 152 h 224"/>
              <a:gd name="T50" fmla="*/ 265 w 320"/>
              <a:gd name="T51" fmla="*/ 84 h 224"/>
              <a:gd name="T52" fmla="*/ 277 w 320"/>
              <a:gd name="T53" fmla="*/ 86 h 224"/>
              <a:gd name="T54" fmla="*/ 320 w 320"/>
              <a:gd name="T55" fmla="*/ 43 h 224"/>
              <a:gd name="T56" fmla="*/ 277 w 320"/>
              <a:gd name="T57" fmla="*/ 0 h 224"/>
              <a:gd name="T58" fmla="*/ 42 w 320"/>
              <a:gd name="T59" fmla="*/ 203 h 224"/>
              <a:gd name="T60" fmla="*/ 21 w 320"/>
              <a:gd name="T61" fmla="*/ 182 h 224"/>
              <a:gd name="T62" fmla="*/ 42 w 320"/>
              <a:gd name="T63" fmla="*/ 160 h 224"/>
              <a:gd name="T64" fmla="*/ 64 w 320"/>
              <a:gd name="T65" fmla="*/ 182 h 224"/>
              <a:gd name="T66" fmla="*/ 42 w 320"/>
              <a:gd name="T67" fmla="*/ 203 h 224"/>
              <a:gd name="T68" fmla="*/ 96 w 320"/>
              <a:gd name="T69" fmla="*/ 43 h 224"/>
              <a:gd name="T70" fmla="*/ 117 w 320"/>
              <a:gd name="T71" fmla="*/ 22 h 224"/>
              <a:gd name="T72" fmla="*/ 138 w 320"/>
              <a:gd name="T73" fmla="*/ 43 h 224"/>
              <a:gd name="T74" fmla="*/ 117 w 320"/>
              <a:gd name="T75" fmla="*/ 64 h 224"/>
              <a:gd name="T76" fmla="*/ 96 w 320"/>
              <a:gd name="T77" fmla="*/ 43 h 224"/>
              <a:gd name="T78" fmla="*/ 192 w 320"/>
              <a:gd name="T79" fmla="*/ 203 h 224"/>
              <a:gd name="T80" fmla="*/ 170 w 320"/>
              <a:gd name="T81" fmla="*/ 182 h 224"/>
              <a:gd name="T82" fmla="*/ 192 w 320"/>
              <a:gd name="T83" fmla="*/ 160 h 224"/>
              <a:gd name="T84" fmla="*/ 213 w 320"/>
              <a:gd name="T85" fmla="*/ 182 h 224"/>
              <a:gd name="T86" fmla="*/ 192 w 320"/>
              <a:gd name="T87" fmla="*/ 203 h 224"/>
              <a:gd name="T88" fmla="*/ 277 w 320"/>
              <a:gd name="T89" fmla="*/ 64 h 224"/>
              <a:gd name="T90" fmla="*/ 256 w 320"/>
              <a:gd name="T91" fmla="*/ 43 h 224"/>
              <a:gd name="T92" fmla="*/ 277 w 320"/>
              <a:gd name="T93" fmla="*/ 22 h 224"/>
              <a:gd name="T94" fmla="*/ 298 w 320"/>
              <a:gd name="T95" fmla="*/ 43 h 224"/>
              <a:gd name="T96" fmla="*/ 277 w 320"/>
              <a:gd name="T97" fmla="*/ 6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224">
                <a:moveTo>
                  <a:pt x="277" y="0"/>
                </a:moveTo>
                <a:cubicBezTo>
                  <a:pt x="253" y="0"/>
                  <a:pt x="234" y="19"/>
                  <a:pt x="234" y="43"/>
                </a:cubicBezTo>
                <a:cubicBezTo>
                  <a:pt x="234" y="54"/>
                  <a:pt x="239" y="65"/>
                  <a:pt x="246" y="73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0" y="140"/>
                  <a:pt x="196" y="139"/>
                  <a:pt x="192" y="139"/>
                </a:cubicBezTo>
                <a:cubicBezTo>
                  <a:pt x="188" y="139"/>
                  <a:pt x="185" y="140"/>
                  <a:pt x="182" y="140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54" y="66"/>
                  <a:pt x="160" y="55"/>
                  <a:pt x="160" y="43"/>
                </a:cubicBezTo>
                <a:cubicBezTo>
                  <a:pt x="160" y="19"/>
                  <a:pt x="141" y="0"/>
                  <a:pt x="117" y="0"/>
                </a:cubicBezTo>
                <a:cubicBezTo>
                  <a:pt x="93" y="0"/>
                  <a:pt x="74" y="19"/>
                  <a:pt x="74" y="43"/>
                </a:cubicBezTo>
                <a:cubicBezTo>
                  <a:pt x="74" y="55"/>
                  <a:pt x="80" y="66"/>
                  <a:pt x="88" y="74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39"/>
                  <a:pt x="42" y="139"/>
                </a:cubicBezTo>
                <a:cubicBezTo>
                  <a:pt x="19" y="139"/>
                  <a:pt x="0" y="158"/>
                  <a:pt x="0" y="182"/>
                </a:cubicBezTo>
                <a:cubicBezTo>
                  <a:pt x="0" y="205"/>
                  <a:pt x="19" y="224"/>
                  <a:pt x="42" y="224"/>
                </a:cubicBezTo>
                <a:cubicBezTo>
                  <a:pt x="66" y="224"/>
                  <a:pt x="85" y="205"/>
                  <a:pt x="85" y="182"/>
                </a:cubicBezTo>
                <a:cubicBezTo>
                  <a:pt x="85" y="169"/>
                  <a:pt x="80" y="158"/>
                  <a:pt x="71" y="150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85"/>
                  <a:pt x="113" y="86"/>
                  <a:pt x="117" y="86"/>
                </a:cubicBezTo>
                <a:cubicBezTo>
                  <a:pt x="121" y="86"/>
                  <a:pt x="124" y="85"/>
                  <a:pt x="127" y="84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54" y="158"/>
                  <a:pt x="149" y="169"/>
                  <a:pt x="149" y="182"/>
                </a:cubicBezTo>
                <a:cubicBezTo>
                  <a:pt x="149" y="205"/>
                  <a:pt x="168" y="224"/>
                  <a:pt x="192" y="224"/>
                </a:cubicBezTo>
                <a:cubicBezTo>
                  <a:pt x="215" y="224"/>
                  <a:pt x="234" y="205"/>
                  <a:pt x="234" y="182"/>
                </a:cubicBezTo>
                <a:cubicBezTo>
                  <a:pt x="234" y="170"/>
                  <a:pt x="230" y="160"/>
                  <a:pt x="222" y="152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69" y="85"/>
                  <a:pt x="273" y="86"/>
                  <a:pt x="277" y="86"/>
                </a:cubicBezTo>
                <a:cubicBezTo>
                  <a:pt x="301" y="86"/>
                  <a:pt x="320" y="67"/>
                  <a:pt x="320" y="43"/>
                </a:cubicBezTo>
                <a:cubicBezTo>
                  <a:pt x="320" y="19"/>
                  <a:pt x="301" y="0"/>
                  <a:pt x="277" y="0"/>
                </a:cubicBezTo>
                <a:close/>
                <a:moveTo>
                  <a:pt x="42" y="203"/>
                </a:moveTo>
                <a:cubicBezTo>
                  <a:pt x="31" y="203"/>
                  <a:pt x="21" y="193"/>
                  <a:pt x="21" y="182"/>
                </a:cubicBezTo>
                <a:cubicBezTo>
                  <a:pt x="21" y="170"/>
                  <a:pt x="31" y="160"/>
                  <a:pt x="42" y="160"/>
                </a:cubicBezTo>
                <a:cubicBezTo>
                  <a:pt x="54" y="160"/>
                  <a:pt x="64" y="170"/>
                  <a:pt x="64" y="182"/>
                </a:cubicBezTo>
                <a:cubicBezTo>
                  <a:pt x="64" y="193"/>
                  <a:pt x="54" y="203"/>
                  <a:pt x="42" y="203"/>
                </a:cubicBezTo>
                <a:close/>
                <a:moveTo>
                  <a:pt x="96" y="43"/>
                </a:moveTo>
                <a:cubicBezTo>
                  <a:pt x="96" y="31"/>
                  <a:pt x="105" y="22"/>
                  <a:pt x="117" y="22"/>
                </a:cubicBezTo>
                <a:cubicBezTo>
                  <a:pt x="129" y="22"/>
                  <a:pt x="138" y="31"/>
                  <a:pt x="138" y="43"/>
                </a:cubicBezTo>
                <a:cubicBezTo>
                  <a:pt x="138" y="55"/>
                  <a:pt x="129" y="64"/>
                  <a:pt x="117" y="64"/>
                </a:cubicBezTo>
                <a:cubicBezTo>
                  <a:pt x="105" y="64"/>
                  <a:pt x="96" y="55"/>
                  <a:pt x="96" y="43"/>
                </a:cubicBezTo>
                <a:close/>
                <a:moveTo>
                  <a:pt x="192" y="203"/>
                </a:moveTo>
                <a:cubicBezTo>
                  <a:pt x="180" y="203"/>
                  <a:pt x="170" y="193"/>
                  <a:pt x="170" y="182"/>
                </a:cubicBezTo>
                <a:cubicBezTo>
                  <a:pt x="170" y="170"/>
                  <a:pt x="180" y="160"/>
                  <a:pt x="192" y="160"/>
                </a:cubicBezTo>
                <a:cubicBezTo>
                  <a:pt x="203" y="160"/>
                  <a:pt x="213" y="170"/>
                  <a:pt x="213" y="182"/>
                </a:cubicBezTo>
                <a:cubicBezTo>
                  <a:pt x="213" y="193"/>
                  <a:pt x="203" y="203"/>
                  <a:pt x="192" y="203"/>
                </a:cubicBezTo>
                <a:close/>
                <a:moveTo>
                  <a:pt x="277" y="64"/>
                </a:moveTo>
                <a:cubicBezTo>
                  <a:pt x="265" y="64"/>
                  <a:pt x="256" y="55"/>
                  <a:pt x="256" y="43"/>
                </a:cubicBezTo>
                <a:cubicBezTo>
                  <a:pt x="256" y="31"/>
                  <a:pt x="265" y="22"/>
                  <a:pt x="277" y="22"/>
                </a:cubicBezTo>
                <a:cubicBezTo>
                  <a:pt x="289" y="22"/>
                  <a:pt x="298" y="31"/>
                  <a:pt x="298" y="43"/>
                </a:cubicBezTo>
                <a:cubicBezTo>
                  <a:pt x="298" y="55"/>
                  <a:pt x="289" y="64"/>
                  <a:pt x="277" y="6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2268" y="8218714"/>
            <a:ext cx="11045961" cy="26642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1656" y="1419993"/>
            <a:ext cx="9086532" cy="191007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Программа льготного лизинга в 2018 году реализуется через сеть региональных </a:t>
            </a:r>
            <a:r>
              <a:rPr lang="ru-RU" sz="1400" dirty="0"/>
              <a:t>лизинговых компаний (РЛК</a:t>
            </a:r>
            <a:r>
              <a:rPr lang="ru-RU" sz="1400" dirty="0" smtClean="0"/>
              <a:t>) с уставным капиталом в размере 2 млрд рублей каждая</a:t>
            </a:r>
            <a:r>
              <a:rPr lang="ru-RU" sz="1400" dirty="0"/>
              <a:t>: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</a:t>
            </a:r>
            <a:r>
              <a:rPr lang="ru-RU" sz="1400" dirty="0"/>
              <a:t>Республики Татарстан» (</a:t>
            </a:r>
            <a:r>
              <a:rPr lang="ru-RU" sz="1400" dirty="0" smtClean="0"/>
              <a:t>г. Казань)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</a:t>
            </a:r>
            <a:r>
              <a:rPr lang="ru-RU" sz="1400" dirty="0"/>
              <a:t>Республики Башкортостан»</a:t>
            </a:r>
            <a:r>
              <a:rPr lang="en-US" sz="1400" dirty="0"/>
              <a:t> </a:t>
            </a:r>
            <a:r>
              <a:rPr lang="ru-RU" sz="1400" dirty="0"/>
              <a:t>(</a:t>
            </a: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Уфа)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Ярославской области»</a:t>
            </a:r>
            <a:r>
              <a:rPr lang="en-US" sz="1400" dirty="0" smtClean="0"/>
              <a:t> </a:t>
            </a:r>
            <a:r>
              <a:rPr lang="ru-RU" sz="1400" dirty="0"/>
              <a:t>(</a:t>
            </a: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Ярославль)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Республики Саха (Якутия)»</a:t>
            </a:r>
            <a:r>
              <a:rPr lang="en-US" sz="1400" dirty="0" smtClean="0"/>
              <a:t> </a:t>
            </a:r>
            <a:r>
              <a:rPr lang="ru-RU" sz="1400" dirty="0"/>
              <a:t>(</a:t>
            </a: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Якутск).</a:t>
            </a:r>
            <a:endParaRPr lang="en-US" sz="1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93458" y="3593352"/>
            <a:ext cx="1205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E79"/>
                </a:solidFill>
              </a:rPr>
              <a:t>РЛК предоставляют лизинговое финансирование на всей территории Российской Федерации вне зависимости от местонахождения лизингополучателя</a:t>
            </a: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95226" y="4636914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Льготные процентные </a:t>
            </a:r>
            <a:r>
              <a:rPr lang="ru-RU" sz="1400" dirty="0" smtClean="0"/>
              <a:t>ставки: 6% для российского оборудования, 8% для иностранного оборудования</a:t>
            </a:r>
            <a:r>
              <a:rPr lang="en-US" sz="1400" dirty="0" smtClean="0"/>
              <a:t>;</a:t>
            </a:r>
            <a:endParaRPr lang="ru-RU" sz="1400" dirty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 представляет собой беззалоговое финансирование, обеспечением является сам предмет лизинга</a:t>
            </a:r>
            <a:r>
              <a:rPr lang="en-US" sz="1400" dirty="0"/>
              <a:t>;</a:t>
            </a:r>
            <a:endParaRPr lang="ru-RU" sz="1400" dirty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lang="en-US" sz="1400" dirty="0"/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Лизингополучатель не ограничен в выборе оборудования и поставщика оборудования</a:t>
            </a:r>
            <a:r>
              <a:rPr lang="en-US" sz="1400" dirty="0"/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Лизингополучатель вправе выбрать график платежей исходя из сезонности бизнеса</a:t>
            </a:r>
            <a:r>
              <a:rPr lang="en-US" sz="1400" dirty="0"/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Первый лизинговый платеж оплачивается через 30 дней после подписания акта приема-передачи</a:t>
            </a:r>
            <a:r>
              <a:rPr lang="en-US" sz="1400" dirty="0"/>
              <a:t>;</a:t>
            </a:r>
            <a:endParaRPr lang="ru-RU" sz="1400" dirty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Существует возможность привлечения региональных гарантийных организаций в качестве поручителя</a:t>
            </a:r>
            <a:r>
              <a:rPr lang="en-US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841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/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Таблица 74"/>
          <p:cNvGraphicFramePr>
            <a:graphicFrameLocks noGrp="1"/>
          </p:cNvGraphicFramePr>
          <p:nvPr>
            <p:extLst/>
          </p:nvPr>
        </p:nvGraphicFramePr>
        <p:xfrm>
          <a:off x="358776" y="1342540"/>
          <a:ext cx="11895924" cy="3900733"/>
        </p:xfrm>
        <a:graphic>
          <a:graphicData uri="http://schemas.openxmlformats.org/drawingml/2006/table">
            <a:tbl>
              <a:tblPr/>
              <a:tblGrid>
                <a:gridCol w="1336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2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1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7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71435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крупнейших заказчиков</a:t>
                      </a: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ДФО</a:t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ТОСЭР**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456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и инновационное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годовых - для российского оборудования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 годовых - для иностранного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3-10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5-100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64"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Предмет лизинга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Новое, ранее не использованное или не введенное в эксплуатацию оборудование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6" name="Group 1007"/>
          <p:cNvGrpSpPr/>
          <p:nvPr/>
        </p:nvGrpSpPr>
        <p:grpSpPr>
          <a:xfrm>
            <a:off x="2873483" y="1433837"/>
            <a:ext cx="528546" cy="648043"/>
            <a:chOff x="0" y="0"/>
            <a:chExt cx="1044575" cy="1123950"/>
          </a:xfrm>
          <a:noFill/>
        </p:grpSpPr>
        <p:sp>
          <p:nvSpPr>
            <p:cNvPr id="77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84" name="Freeform 68"/>
          <p:cNvSpPr>
            <a:spLocks noChangeAspect="1"/>
          </p:cNvSpPr>
          <p:nvPr/>
        </p:nvSpPr>
        <p:spPr bwMode="auto">
          <a:xfrm>
            <a:off x="5396768" y="1446743"/>
            <a:ext cx="355679" cy="56389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Freeform 34"/>
          <p:cNvSpPr>
            <a:spLocks noChangeAspect="1" noEditPoints="1"/>
          </p:cNvSpPr>
          <p:nvPr/>
        </p:nvSpPr>
        <p:spPr bwMode="auto">
          <a:xfrm>
            <a:off x="7649654" y="1498512"/>
            <a:ext cx="594887" cy="429018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Freeform 67"/>
          <p:cNvSpPr>
            <a:spLocks noChangeAspect="1" noEditPoints="1"/>
          </p:cNvSpPr>
          <p:nvPr/>
        </p:nvSpPr>
        <p:spPr bwMode="auto">
          <a:xfrm>
            <a:off x="10481489" y="1382888"/>
            <a:ext cx="165464" cy="25985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20"/>
              </a:cxn>
              <a:cxn ang="0">
                <a:pos x="21" y="65"/>
              </a:cxn>
              <a:cxn ang="0">
                <a:pos x="41" y="20"/>
              </a:cxn>
              <a:cxn ang="0">
                <a:pos x="21" y="0"/>
              </a:cxn>
              <a:cxn ang="0">
                <a:pos x="21" y="31"/>
              </a:cxn>
              <a:cxn ang="0">
                <a:pos x="10" y="20"/>
              </a:cxn>
              <a:cxn ang="0">
                <a:pos x="21" y="9"/>
              </a:cxn>
              <a:cxn ang="0">
                <a:pos x="32" y="20"/>
              </a:cxn>
              <a:cxn ang="0">
                <a:pos x="21" y="31"/>
              </a:cxn>
            </a:cxnLst>
            <a:rect l="0" t="0" r="r" b="b"/>
            <a:pathLst>
              <a:path w="41" h="65">
                <a:moveTo>
                  <a:pt x="21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40"/>
                  <a:pt x="21" y="65"/>
                  <a:pt x="21" y="65"/>
                </a:cubicBezTo>
                <a:cubicBezTo>
                  <a:pt x="21" y="65"/>
                  <a:pt x="41" y="40"/>
                  <a:pt x="41" y="20"/>
                </a:cubicBezTo>
                <a:cubicBezTo>
                  <a:pt x="41" y="9"/>
                  <a:pt x="32" y="0"/>
                  <a:pt x="21" y="0"/>
                </a:cubicBezTo>
                <a:close/>
                <a:moveTo>
                  <a:pt x="21" y="31"/>
                </a:moveTo>
                <a:cubicBezTo>
                  <a:pt x="15" y="31"/>
                  <a:pt x="10" y="27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7" y="9"/>
                  <a:pt x="32" y="14"/>
                  <a:pt x="32" y="20"/>
                </a:cubicBezTo>
                <a:cubicBezTo>
                  <a:pt x="32" y="27"/>
                  <a:pt x="27" y="31"/>
                  <a:pt x="21" y="31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9557623" y="1677037"/>
            <a:ext cx="1247783" cy="699451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0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2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3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5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6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1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2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5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8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9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0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2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3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4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5" name="Freeform 35"/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8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9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0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1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2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3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6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8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0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1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2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3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4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5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6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7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8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9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0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1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2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3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5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6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7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8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9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0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1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2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3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4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5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6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7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8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1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2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3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4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5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6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7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8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9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0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1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2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3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4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5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6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7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8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9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0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1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2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3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4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5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6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7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8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9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0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1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2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3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4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5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6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7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8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9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0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1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2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3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4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5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6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7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8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9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0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1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2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3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4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5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6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7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8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9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0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1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2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4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6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7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98" name="Freeform 68"/>
          <p:cNvSpPr>
            <a:spLocks noChangeAspect="1" noEditPoints="1"/>
          </p:cNvSpPr>
          <p:nvPr/>
        </p:nvSpPr>
        <p:spPr bwMode="auto">
          <a:xfrm>
            <a:off x="11049206" y="1595310"/>
            <a:ext cx="385144" cy="605796"/>
          </a:xfrm>
          <a:custGeom>
            <a:avLst/>
            <a:gdLst/>
            <a:ahLst/>
            <a:cxnLst>
              <a:cxn ang="0">
                <a:pos x="396" y="294"/>
              </a:cxn>
              <a:cxn ang="0">
                <a:pos x="411" y="265"/>
              </a:cxn>
              <a:cxn ang="0">
                <a:pos x="281" y="22"/>
              </a:cxn>
              <a:cxn ang="0">
                <a:pos x="295" y="0"/>
              </a:cxn>
              <a:cxn ang="0">
                <a:pos x="14" y="22"/>
              </a:cxn>
              <a:cxn ang="0">
                <a:pos x="29" y="545"/>
              </a:cxn>
              <a:cxn ang="0">
                <a:pos x="0" y="588"/>
              </a:cxn>
              <a:cxn ang="0">
                <a:pos x="425" y="545"/>
              </a:cxn>
              <a:cxn ang="0">
                <a:pos x="137" y="523"/>
              </a:cxn>
              <a:cxn ang="0">
                <a:pos x="79" y="445"/>
              </a:cxn>
              <a:cxn ang="0">
                <a:pos x="137" y="523"/>
              </a:cxn>
              <a:cxn ang="0">
                <a:pos x="79" y="394"/>
              </a:cxn>
              <a:cxn ang="0">
                <a:pos x="137" y="323"/>
              </a:cxn>
              <a:cxn ang="0">
                <a:pos x="137" y="272"/>
              </a:cxn>
              <a:cxn ang="0">
                <a:pos x="79" y="194"/>
              </a:cxn>
              <a:cxn ang="0">
                <a:pos x="137" y="272"/>
              </a:cxn>
              <a:cxn ang="0">
                <a:pos x="79" y="143"/>
              </a:cxn>
              <a:cxn ang="0">
                <a:pos x="137" y="72"/>
              </a:cxn>
              <a:cxn ang="0">
                <a:pos x="231" y="545"/>
              </a:cxn>
              <a:cxn ang="0">
                <a:pos x="173" y="445"/>
              </a:cxn>
              <a:cxn ang="0">
                <a:pos x="231" y="545"/>
              </a:cxn>
              <a:cxn ang="0">
                <a:pos x="173" y="394"/>
              </a:cxn>
              <a:cxn ang="0">
                <a:pos x="231" y="323"/>
              </a:cxn>
              <a:cxn ang="0">
                <a:pos x="231" y="272"/>
              </a:cxn>
              <a:cxn ang="0">
                <a:pos x="173" y="194"/>
              </a:cxn>
              <a:cxn ang="0">
                <a:pos x="231" y="272"/>
              </a:cxn>
              <a:cxn ang="0">
                <a:pos x="173" y="143"/>
              </a:cxn>
              <a:cxn ang="0">
                <a:pos x="231" y="72"/>
              </a:cxn>
              <a:cxn ang="0">
                <a:pos x="360" y="523"/>
              </a:cxn>
              <a:cxn ang="0">
                <a:pos x="310" y="445"/>
              </a:cxn>
              <a:cxn ang="0">
                <a:pos x="360" y="523"/>
              </a:cxn>
              <a:cxn ang="0">
                <a:pos x="310" y="394"/>
              </a:cxn>
              <a:cxn ang="0">
                <a:pos x="360" y="323"/>
              </a:cxn>
            </a:cxnLst>
            <a:rect l="0" t="0" r="r" b="b"/>
            <a:pathLst>
              <a:path w="425" h="588">
                <a:moveTo>
                  <a:pt x="396" y="545"/>
                </a:moveTo>
                <a:lnTo>
                  <a:pt x="396" y="294"/>
                </a:lnTo>
                <a:lnTo>
                  <a:pt x="411" y="294"/>
                </a:lnTo>
                <a:lnTo>
                  <a:pt x="411" y="265"/>
                </a:lnTo>
                <a:lnTo>
                  <a:pt x="281" y="265"/>
                </a:lnTo>
                <a:lnTo>
                  <a:pt x="281" y="22"/>
                </a:lnTo>
                <a:lnTo>
                  <a:pt x="295" y="22"/>
                </a:lnTo>
                <a:lnTo>
                  <a:pt x="295" y="0"/>
                </a:lnTo>
                <a:lnTo>
                  <a:pt x="14" y="0"/>
                </a:lnTo>
                <a:lnTo>
                  <a:pt x="14" y="22"/>
                </a:lnTo>
                <a:lnTo>
                  <a:pt x="29" y="22"/>
                </a:lnTo>
                <a:lnTo>
                  <a:pt x="29" y="545"/>
                </a:lnTo>
                <a:lnTo>
                  <a:pt x="0" y="545"/>
                </a:lnTo>
                <a:lnTo>
                  <a:pt x="0" y="588"/>
                </a:lnTo>
                <a:lnTo>
                  <a:pt x="425" y="588"/>
                </a:lnTo>
                <a:lnTo>
                  <a:pt x="425" y="545"/>
                </a:lnTo>
                <a:lnTo>
                  <a:pt x="396" y="545"/>
                </a:lnTo>
                <a:close/>
                <a:moveTo>
                  <a:pt x="137" y="523"/>
                </a:moveTo>
                <a:lnTo>
                  <a:pt x="79" y="523"/>
                </a:lnTo>
                <a:lnTo>
                  <a:pt x="79" y="445"/>
                </a:lnTo>
                <a:lnTo>
                  <a:pt x="137" y="445"/>
                </a:lnTo>
                <a:lnTo>
                  <a:pt x="137" y="523"/>
                </a:lnTo>
                <a:close/>
                <a:moveTo>
                  <a:pt x="137" y="394"/>
                </a:moveTo>
                <a:lnTo>
                  <a:pt x="79" y="394"/>
                </a:lnTo>
                <a:lnTo>
                  <a:pt x="79" y="323"/>
                </a:lnTo>
                <a:lnTo>
                  <a:pt x="137" y="323"/>
                </a:lnTo>
                <a:lnTo>
                  <a:pt x="137" y="394"/>
                </a:lnTo>
                <a:close/>
                <a:moveTo>
                  <a:pt x="137" y="272"/>
                </a:moveTo>
                <a:lnTo>
                  <a:pt x="79" y="272"/>
                </a:lnTo>
                <a:lnTo>
                  <a:pt x="79" y="194"/>
                </a:lnTo>
                <a:lnTo>
                  <a:pt x="137" y="194"/>
                </a:lnTo>
                <a:lnTo>
                  <a:pt x="137" y="272"/>
                </a:lnTo>
                <a:close/>
                <a:moveTo>
                  <a:pt x="137" y="143"/>
                </a:moveTo>
                <a:lnTo>
                  <a:pt x="79" y="143"/>
                </a:lnTo>
                <a:lnTo>
                  <a:pt x="79" y="72"/>
                </a:lnTo>
                <a:lnTo>
                  <a:pt x="137" y="72"/>
                </a:lnTo>
                <a:lnTo>
                  <a:pt x="137" y="143"/>
                </a:lnTo>
                <a:close/>
                <a:moveTo>
                  <a:pt x="231" y="545"/>
                </a:moveTo>
                <a:lnTo>
                  <a:pt x="173" y="545"/>
                </a:lnTo>
                <a:lnTo>
                  <a:pt x="173" y="445"/>
                </a:lnTo>
                <a:lnTo>
                  <a:pt x="231" y="445"/>
                </a:lnTo>
                <a:lnTo>
                  <a:pt x="231" y="545"/>
                </a:lnTo>
                <a:close/>
                <a:moveTo>
                  <a:pt x="231" y="394"/>
                </a:moveTo>
                <a:lnTo>
                  <a:pt x="173" y="394"/>
                </a:lnTo>
                <a:lnTo>
                  <a:pt x="173" y="323"/>
                </a:lnTo>
                <a:lnTo>
                  <a:pt x="231" y="323"/>
                </a:lnTo>
                <a:lnTo>
                  <a:pt x="231" y="394"/>
                </a:lnTo>
                <a:close/>
                <a:moveTo>
                  <a:pt x="231" y="272"/>
                </a:moveTo>
                <a:lnTo>
                  <a:pt x="173" y="272"/>
                </a:lnTo>
                <a:lnTo>
                  <a:pt x="173" y="194"/>
                </a:lnTo>
                <a:lnTo>
                  <a:pt x="231" y="194"/>
                </a:lnTo>
                <a:lnTo>
                  <a:pt x="231" y="272"/>
                </a:lnTo>
                <a:close/>
                <a:moveTo>
                  <a:pt x="231" y="143"/>
                </a:moveTo>
                <a:lnTo>
                  <a:pt x="173" y="143"/>
                </a:lnTo>
                <a:lnTo>
                  <a:pt x="173" y="72"/>
                </a:lnTo>
                <a:lnTo>
                  <a:pt x="231" y="72"/>
                </a:lnTo>
                <a:lnTo>
                  <a:pt x="231" y="143"/>
                </a:lnTo>
                <a:close/>
                <a:moveTo>
                  <a:pt x="360" y="523"/>
                </a:moveTo>
                <a:lnTo>
                  <a:pt x="310" y="523"/>
                </a:lnTo>
                <a:lnTo>
                  <a:pt x="310" y="445"/>
                </a:lnTo>
                <a:lnTo>
                  <a:pt x="360" y="445"/>
                </a:lnTo>
                <a:lnTo>
                  <a:pt x="360" y="523"/>
                </a:lnTo>
                <a:close/>
                <a:moveTo>
                  <a:pt x="360" y="394"/>
                </a:moveTo>
                <a:lnTo>
                  <a:pt x="310" y="394"/>
                </a:lnTo>
                <a:lnTo>
                  <a:pt x="310" y="323"/>
                </a:lnTo>
                <a:lnTo>
                  <a:pt x="360" y="323"/>
                </a:lnTo>
                <a:lnTo>
                  <a:pt x="360" y="394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9" name="Freeform 72"/>
          <p:cNvSpPr>
            <a:spLocks noChangeAspect="1" noEditPoints="1"/>
          </p:cNvSpPr>
          <p:nvPr/>
        </p:nvSpPr>
        <p:spPr bwMode="auto">
          <a:xfrm>
            <a:off x="11702642" y="1468025"/>
            <a:ext cx="279058" cy="750321"/>
          </a:xfrm>
          <a:custGeom>
            <a:avLst/>
            <a:gdLst/>
            <a:ahLst/>
            <a:cxnLst>
              <a:cxn ang="0">
                <a:pos x="283" y="50"/>
              </a:cxn>
              <a:cxn ang="0">
                <a:pos x="196" y="0"/>
              </a:cxn>
              <a:cxn ang="0">
                <a:pos x="22" y="21"/>
              </a:cxn>
              <a:cxn ang="0">
                <a:pos x="29" y="694"/>
              </a:cxn>
              <a:cxn ang="0">
                <a:pos x="305" y="744"/>
              </a:cxn>
              <a:cxn ang="0">
                <a:pos x="109" y="694"/>
              </a:cxn>
              <a:cxn ang="0">
                <a:pos x="109" y="651"/>
              </a:cxn>
              <a:cxn ang="0">
                <a:pos x="65" y="622"/>
              </a:cxn>
              <a:cxn ang="0">
                <a:pos x="109" y="622"/>
              </a:cxn>
              <a:cxn ang="0">
                <a:pos x="65" y="508"/>
              </a:cxn>
              <a:cxn ang="0">
                <a:pos x="109" y="479"/>
              </a:cxn>
              <a:cxn ang="0">
                <a:pos x="109" y="436"/>
              </a:cxn>
              <a:cxn ang="0">
                <a:pos x="65" y="408"/>
              </a:cxn>
              <a:cxn ang="0">
                <a:pos x="109" y="408"/>
              </a:cxn>
              <a:cxn ang="0">
                <a:pos x="65" y="286"/>
              </a:cxn>
              <a:cxn ang="0">
                <a:pos x="109" y="265"/>
              </a:cxn>
              <a:cxn ang="0">
                <a:pos x="109" y="215"/>
              </a:cxn>
              <a:cxn ang="0">
                <a:pos x="65" y="193"/>
              </a:cxn>
              <a:cxn ang="0">
                <a:pos x="109" y="193"/>
              </a:cxn>
              <a:cxn ang="0">
                <a:pos x="65" y="71"/>
              </a:cxn>
              <a:cxn ang="0">
                <a:pos x="174" y="694"/>
              </a:cxn>
              <a:cxn ang="0">
                <a:pos x="174" y="651"/>
              </a:cxn>
              <a:cxn ang="0">
                <a:pos x="131" y="622"/>
              </a:cxn>
              <a:cxn ang="0">
                <a:pos x="174" y="622"/>
              </a:cxn>
              <a:cxn ang="0">
                <a:pos x="131" y="508"/>
              </a:cxn>
              <a:cxn ang="0">
                <a:pos x="174" y="479"/>
              </a:cxn>
              <a:cxn ang="0">
                <a:pos x="174" y="436"/>
              </a:cxn>
              <a:cxn ang="0">
                <a:pos x="131" y="408"/>
              </a:cxn>
              <a:cxn ang="0">
                <a:pos x="174" y="408"/>
              </a:cxn>
              <a:cxn ang="0">
                <a:pos x="131" y="286"/>
              </a:cxn>
              <a:cxn ang="0">
                <a:pos x="174" y="265"/>
              </a:cxn>
              <a:cxn ang="0">
                <a:pos x="174" y="215"/>
              </a:cxn>
              <a:cxn ang="0">
                <a:pos x="131" y="193"/>
              </a:cxn>
              <a:cxn ang="0">
                <a:pos x="174" y="193"/>
              </a:cxn>
              <a:cxn ang="0">
                <a:pos x="131" y="71"/>
              </a:cxn>
              <a:cxn ang="0">
                <a:pos x="240" y="694"/>
              </a:cxn>
              <a:cxn ang="0">
                <a:pos x="240" y="651"/>
              </a:cxn>
              <a:cxn ang="0">
                <a:pos x="196" y="622"/>
              </a:cxn>
              <a:cxn ang="0">
                <a:pos x="240" y="622"/>
              </a:cxn>
              <a:cxn ang="0">
                <a:pos x="196" y="508"/>
              </a:cxn>
              <a:cxn ang="0">
                <a:pos x="240" y="479"/>
              </a:cxn>
              <a:cxn ang="0">
                <a:pos x="240" y="436"/>
              </a:cxn>
              <a:cxn ang="0">
                <a:pos x="196" y="408"/>
              </a:cxn>
              <a:cxn ang="0">
                <a:pos x="240" y="408"/>
              </a:cxn>
              <a:cxn ang="0">
                <a:pos x="196" y="286"/>
              </a:cxn>
              <a:cxn ang="0">
                <a:pos x="240" y="265"/>
              </a:cxn>
              <a:cxn ang="0">
                <a:pos x="240" y="215"/>
              </a:cxn>
              <a:cxn ang="0">
                <a:pos x="196" y="193"/>
              </a:cxn>
              <a:cxn ang="0">
                <a:pos x="240" y="193"/>
              </a:cxn>
              <a:cxn ang="0">
                <a:pos x="196" y="71"/>
              </a:cxn>
            </a:cxnLst>
            <a:rect l="0" t="0" r="r" b="b"/>
            <a:pathLst>
              <a:path w="305" h="744">
                <a:moveTo>
                  <a:pt x="276" y="694"/>
                </a:moveTo>
                <a:lnTo>
                  <a:pt x="276" y="50"/>
                </a:lnTo>
                <a:lnTo>
                  <a:pt x="283" y="50"/>
                </a:lnTo>
                <a:lnTo>
                  <a:pt x="283" y="21"/>
                </a:lnTo>
                <a:lnTo>
                  <a:pt x="196" y="21"/>
                </a:lnTo>
                <a:lnTo>
                  <a:pt x="196" y="0"/>
                </a:lnTo>
                <a:lnTo>
                  <a:pt x="58" y="0"/>
                </a:lnTo>
                <a:lnTo>
                  <a:pt x="58" y="21"/>
                </a:lnTo>
                <a:lnTo>
                  <a:pt x="22" y="21"/>
                </a:lnTo>
                <a:lnTo>
                  <a:pt x="22" y="50"/>
                </a:lnTo>
                <a:lnTo>
                  <a:pt x="29" y="50"/>
                </a:lnTo>
                <a:lnTo>
                  <a:pt x="29" y="694"/>
                </a:lnTo>
                <a:lnTo>
                  <a:pt x="0" y="694"/>
                </a:lnTo>
                <a:lnTo>
                  <a:pt x="0" y="744"/>
                </a:lnTo>
                <a:lnTo>
                  <a:pt x="305" y="744"/>
                </a:lnTo>
                <a:lnTo>
                  <a:pt x="305" y="694"/>
                </a:lnTo>
                <a:lnTo>
                  <a:pt x="276" y="694"/>
                </a:lnTo>
                <a:close/>
                <a:moveTo>
                  <a:pt x="109" y="694"/>
                </a:moveTo>
                <a:lnTo>
                  <a:pt x="65" y="694"/>
                </a:lnTo>
                <a:lnTo>
                  <a:pt x="65" y="651"/>
                </a:lnTo>
                <a:lnTo>
                  <a:pt x="109" y="651"/>
                </a:lnTo>
                <a:lnTo>
                  <a:pt x="109" y="694"/>
                </a:lnTo>
                <a:close/>
                <a:moveTo>
                  <a:pt x="109" y="622"/>
                </a:moveTo>
                <a:lnTo>
                  <a:pt x="65" y="622"/>
                </a:lnTo>
                <a:lnTo>
                  <a:pt x="65" y="579"/>
                </a:lnTo>
                <a:lnTo>
                  <a:pt x="109" y="579"/>
                </a:lnTo>
                <a:lnTo>
                  <a:pt x="109" y="622"/>
                </a:lnTo>
                <a:close/>
                <a:moveTo>
                  <a:pt x="109" y="551"/>
                </a:moveTo>
                <a:lnTo>
                  <a:pt x="65" y="551"/>
                </a:lnTo>
                <a:lnTo>
                  <a:pt x="65" y="508"/>
                </a:lnTo>
                <a:lnTo>
                  <a:pt x="109" y="508"/>
                </a:lnTo>
                <a:lnTo>
                  <a:pt x="109" y="551"/>
                </a:lnTo>
                <a:close/>
                <a:moveTo>
                  <a:pt x="109" y="479"/>
                </a:moveTo>
                <a:lnTo>
                  <a:pt x="65" y="479"/>
                </a:lnTo>
                <a:lnTo>
                  <a:pt x="65" y="436"/>
                </a:lnTo>
                <a:lnTo>
                  <a:pt x="109" y="436"/>
                </a:lnTo>
                <a:lnTo>
                  <a:pt x="109" y="479"/>
                </a:lnTo>
                <a:close/>
                <a:moveTo>
                  <a:pt x="109" y="408"/>
                </a:moveTo>
                <a:lnTo>
                  <a:pt x="65" y="408"/>
                </a:lnTo>
                <a:lnTo>
                  <a:pt x="65" y="358"/>
                </a:lnTo>
                <a:lnTo>
                  <a:pt x="109" y="358"/>
                </a:lnTo>
                <a:lnTo>
                  <a:pt x="109" y="408"/>
                </a:lnTo>
                <a:close/>
                <a:moveTo>
                  <a:pt x="109" y="336"/>
                </a:moveTo>
                <a:lnTo>
                  <a:pt x="65" y="336"/>
                </a:lnTo>
                <a:lnTo>
                  <a:pt x="65" y="286"/>
                </a:lnTo>
                <a:lnTo>
                  <a:pt x="109" y="286"/>
                </a:lnTo>
                <a:lnTo>
                  <a:pt x="109" y="336"/>
                </a:lnTo>
                <a:close/>
                <a:moveTo>
                  <a:pt x="109" y="265"/>
                </a:moveTo>
                <a:lnTo>
                  <a:pt x="65" y="265"/>
                </a:lnTo>
                <a:lnTo>
                  <a:pt x="65" y="215"/>
                </a:lnTo>
                <a:lnTo>
                  <a:pt x="109" y="215"/>
                </a:lnTo>
                <a:lnTo>
                  <a:pt x="109" y="265"/>
                </a:lnTo>
                <a:close/>
                <a:moveTo>
                  <a:pt x="109" y="193"/>
                </a:moveTo>
                <a:lnTo>
                  <a:pt x="65" y="193"/>
                </a:lnTo>
                <a:lnTo>
                  <a:pt x="65" y="143"/>
                </a:lnTo>
                <a:lnTo>
                  <a:pt x="109" y="143"/>
                </a:lnTo>
                <a:lnTo>
                  <a:pt x="109" y="193"/>
                </a:lnTo>
                <a:close/>
                <a:moveTo>
                  <a:pt x="109" y="122"/>
                </a:moveTo>
                <a:lnTo>
                  <a:pt x="65" y="122"/>
                </a:lnTo>
                <a:lnTo>
                  <a:pt x="65" y="71"/>
                </a:lnTo>
                <a:lnTo>
                  <a:pt x="109" y="71"/>
                </a:lnTo>
                <a:lnTo>
                  <a:pt x="109" y="122"/>
                </a:lnTo>
                <a:close/>
                <a:moveTo>
                  <a:pt x="174" y="694"/>
                </a:moveTo>
                <a:lnTo>
                  <a:pt x="131" y="694"/>
                </a:lnTo>
                <a:lnTo>
                  <a:pt x="131" y="651"/>
                </a:lnTo>
                <a:lnTo>
                  <a:pt x="174" y="651"/>
                </a:lnTo>
                <a:lnTo>
                  <a:pt x="174" y="694"/>
                </a:lnTo>
                <a:close/>
                <a:moveTo>
                  <a:pt x="174" y="622"/>
                </a:moveTo>
                <a:lnTo>
                  <a:pt x="131" y="622"/>
                </a:lnTo>
                <a:lnTo>
                  <a:pt x="131" y="579"/>
                </a:lnTo>
                <a:lnTo>
                  <a:pt x="174" y="579"/>
                </a:lnTo>
                <a:lnTo>
                  <a:pt x="174" y="622"/>
                </a:lnTo>
                <a:close/>
                <a:moveTo>
                  <a:pt x="174" y="551"/>
                </a:moveTo>
                <a:lnTo>
                  <a:pt x="131" y="551"/>
                </a:lnTo>
                <a:lnTo>
                  <a:pt x="131" y="508"/>
                </a:lnTo>
                <a:lnTo>
                  <a:pt x="174" y="508"/>
                </a:lnTo>
                <a:lnTo>
                  <a:pt x="174" y="551"/>
                </a:lnTo>
                <a:close/>
                <a:moveTo>
                  <a:pt x="174" y="479"/>
                </a:moveTo>
                <a:lnTo>
                  <a:pt x="131" y="479"/>
                </a:lnTo>
                <a:lnTo>
                  <a:pt x="131" y="436"/>
                </a:lnTo>
                <a:lnTo>
                  <a:pt x="174" y="436"/>
                </a:lnTo>
                <a:lnTo>
                  <a:pt x="174" y="479"/>
                </a:lnTo>
                <a:close/>
                <a:moveTo>
                  <a:pt x="174" y="408"/>
                </a:moveTo>
                <a:lnTo>
                  <a:pt x="131" y="408"/>
                </a:lnTo>
                <a:lnTo>
                  <a:pt x="131" y="358"/>
                </a:lnTo>
                <a:lnTo>
                  <a:pt x="174" y="358"/>
                </a:lnTo>
                <a:lnTo>
                  <a:pt x="174" y="408"/>
                </a:lnTo>
                <a:close/>
                <a:moveTo>
                  <a:pt x="174" y="336"/>
                </a:moveTo>
                <a:lnTo>
                  <a:pt x="131" y="336"/>
                </a:lnTo>
                <a:lnTo>
                  <a:pt x="131" y="286"/>
                </a:lnTo>
                <a:lnTo>
                  <a:pt x="174" y="286"/>
                </a:lnTo>
                <a:lnTo>
                  <a:pt x="174" y="336"/>
                </a:lnTo>
                <a:close/>
                <a:moveTo>
                  <a:pt x="174" y="265"/>
                </a:moveTo>
                <a:lnTo>
                  <a:pt x="131" y="265"/>
                </a:lnTo>
                <a:lnTo>
                  <a:pt x="131" y="215"/>
                </a:lnTo>
                <a:lnTo>
                  <a:pt x="174" y="215"/>
                </a:lnTo>
                <a:lnTo>
                  <a:pt x="174" y="265"/>
                </a:lnTo>
                <a:close/>
                <a:moveTo>
                  <a:pt x="174" y="193"/>
                </a:moveTo>
                <a:lnTo>
                  <a:pt x="131" y="193"/>
                </a:lnTo>
                <a:lnTo>
                  <a:pt x="131" y="143"/>
                </a:lnTo>
                <a:lnTo>
                  <a:pt x="174" y="143"/>
                </a:lnTo>
                <a:lnTo>
                  <a:pt x="174" y="193"/>
                </a:lnTo>
                <a:close/>
                <a:moveTo>
                  <a:pt x="174" y="122"/>
                </a:moveTo>
                <a:lnTo>
                  <a:pt x="131" y="122"/>
                </a:lnTo>
                <a:lnTo>
                  <a:pt x="131" y="71"/>
                </a:lnTo>
                <a:lnTo>
                  <a:pt x="174" y="71"/>
                </a:lnTo>
                <a:lnTo>
                  <a:pt x="174" y="122"/>
                </a:lnTo>
                <a:close/>
                <a:moveTo>
                  <a:pt x="240" y="694"/>
                </a:moveTo>
                <a:lnTo>
                  <a:pt x="196" y="694"/>
                </a:lnTo>
                <a:lnTo>
                  <a:pt x="196" y="651"/>
                </a:lnTo>
                <a:lnTo>
                  <a:pt x="240" y="651"/>
                </a:lnTo>
                <a:lnTo>
                  <a:pt x="240" y="694"/>
                </a:lnTo>
                <a:close/>
                <a:moveTo>
                  <a:pt x="240" y="622"/>
                </a:moveTo>
                <a:lnTo>
                  <a:pt x="196" y="622"/>
                </a:lnTo>
                <a:lnTo>
                  <a:pt x="196" y="579"/>
                </a:lnTo>
                <a:lnTo>
                  <a:pt x="240" y="579"/>
                </a:lnTo>
                <a:lnTo>
                  <a:pt x="240" y="622"/>
                </a:lnTo>
                <a:close/>
                <a:moveTo>
                  <a:pt x="240" y="551"/>
                </a:moveTo>
                <a:lnTo>
                  <a:pt x="196" y="551"/>
                </a:lnTo>
                <a:lnTo>
                  <a:pt x="196" y="508"/>
                </a:lnTo>
                <a:lnTo>
                  <a:pt x="240" y="508"/>
                </a:lnTo>
                <a:lnTo>
                  <a:pt x="240" y="551"/>
                </a:lnTo>
                <a:close/>
                <a:moveTo>
                  <a:pt x="240" y="479"/>
                </a:moveTo>
                <a:lnTo>
                  <a:pt x="196" y="479"/>
                </a:lnTo>
                <a:lnTo>
                  <a:pt x="196" y="436"/>
                </a:lnTo>
                <a:lnTo>
                  <a:pt x="240" y="436"/>
                </a:lnTo>
                <a:lnTo>
                  <a:pt x="240" y="479"/>
                </a:lnTo>
                <a:close/>
                <a:moveTo>
                  <a:pt x="240" y="408"/>
                </a:moveTo>
                <a:lnTo>
                  <a:pt x="196" y="408"/>
                </a:lnTo>
                <a:lnTo>
                  <a:pt x="196" y="358"/>
                </a:lnTo>
                <a:lnTo>
                  <a:pt x="240" y="358"/>
                </a:lnTo>
                <a:lnTo>
                  <a:pt x="240" y="408"/>
                </a:lnTo>
                <a:close/>
                <a:moveTo>
                  <a:pt x="240" y="336"/>
                </a:moveTo>
                <a:lnTo>
                  <a:pt x="196" y="336"/>
                </a:lnTo>
                <a:lnTo>
                  <a:pt x="196" y="286"/>
                </a:lnTo>
                <a:lnTo>
                  <a:pt x="240" y="286"/>
                </a:lnTo>
                <a:lnTo>
                  <a:pt x="240" y="336"/>
                </a:lnTo>
                <a:close/>
                <a:moveTo>
                  <a:pt x="240" y="265"/>
                </a:moveTo>
                <a:lnTo>
                  <a:pt x="196" y="265"/>
                </a:lnTo>
                <a:lnTo>
                  <a:pt x="196" y="215"/>
                </a:lnTo>
                <a:lnTo>
                  <a:pt x="240" y="215"/>
                </a:lnTo>
                <a:lnTo>
                  <a:pt x="240" y="265"/>
                </a:lnTo>
                <a:close/>
                <a:moveTo>
                  <a:pt x="240" y="193"/>
                </a:moveTo>
                <a:lnTo>
                  <a:pt x="196" y="193"/>
                </a:lnTo>
                <a:lnTo>
                  <a:pt x="196" y="143"/>
                </a:lnTo>
                <a:lnTo>
                  <a:pt x="240" y="143"/>
                </a:lnTo>
                <a:lnTo>
                  <a:pt x="240" y="193"/>
                </a:lnTo>
                <a:close/>
                <a:moveTo>
                  <a:pt x="240" y="122"/>
                </a:moveTo>
                <a:lnTo>
                  <a:pt x="196" y="122"/>
                </a:lnTo>
                <a:lnTo>
                  <a:pt x="196" y="71"/>
                </a:lnTo>
                <a:lnTo>
                  <a:pt x="240" y="71"/>
                </a:lnTo>
                <a:lnTo>
                  <a:pt x="240" y="12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0" name="Прямоугольник 299"/>
          <p:cNvSpPr/>
          <p:nvPr/>
        </p:nvSpPr>
        <p:spPr>
          <a:xfrm>
            <a:off x="362268" y="8168640"/>
            <a:ext cx="11045961" cy="31649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Максимальный лимит на одного лизингополучателя (группу связанных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компаний)</a:t>
            </a:r>
            <a:br>
              <a:rPr lang="ru-RU" sz="9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**Территория опережающего социально-экономического развития в Российской Федерации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6252936" y="5386156"/>
            <a:ext cx="600176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rgbClr val="F5750B"/>
                </a:solidFill>
              </a:rPr>
              <a:t>Виды имущества вне рамок программы (финансирование не осуществляется)</a:t>
            </a:r>
            <a:endParaRPr lang="ru-RU" sz="1150" b="1" dirty="0">
              <a:solidFill>
                <a:srgbClr val="F5750B"/>
              </a:solidFill>
            </a:endParaRPr>
          </a:p>
        </p:txBody>
      </p:sp>
      <p:grpSp>
        <p:nvGrpSpPr>
          <p:cNvPr id="302" name="Группа 301"/>
          <p:cNvGrpSpPr/>
          <p:nvPr/>
        </p:nvGrpSpPr>
        <p:grpSpPr>
          <a:xfrm>
            <a:off x="5910506" y="5343928"/>
            <a:ext cx="321224" cy="319223"/>
            <a:chOff x="404715" y="5919253"/>
            <a:chExt cx="497659" cy="494560"/>
          </a:xfrm>
        </p:grpSpPr>
        <p:sp>
          <p:nvSpPr>
            <p:cNvPr id="303" name="Равнобедренный треугольник 302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5750B"/>
                  </a:solidFill>
                </a:rPr>
                <a:t>!</a:t>
              </a:r>
              <a:endParaRPr lang="ru-RU" sz="2400" b="1" dirty="0">
                <a:solidFill>
                  <a:srgbClr val="F5750B"/>
                </a:solidFill>
              </a:endParaRPr>
            </a:p>
          </p:txBody>
        </p:sp>
      </p:grpSp>
      <p:cxnSp>
        <p:nvCxnSpPr>
          <p:cNvPr id="305" name="Прямая соединительная линия 304"/>
          <p:cNvCxnSpPr/>
          <p:nvPr/>
        </p:nvCxnSpPr>
        <p:spPr>
          <a:xfrm flipV="1">
            <a:off x="5910506" y="5732936"/>
            <a:ext cx="6344194" cy="398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Прямоугольник 305"/>
          <p:cNvSpPr/>
          <p:nvPr/>
        </p:nvSpPr>
        <p:spPr>
          <a:xfrm>
            <a:off x="5823405" y="5683387"/>
            <a:ext cx="6431295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оборудование</a:t>
            </a:r>
            <a:r>
              <a:rPr lang="ru-RU" sz="1200" dirty="0"/>
              <a:t>, предназначенное для осуществления оптовой и розничной торговой деятельности;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водные </a:t>
            </a:r>
            <a:r>
              <a:rPr lang="ru-RU" sz="1200" dirty="0"/>
              <a:t>суда;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воздушные </a:t>
            </a:r>
            <a:r>
              <a:rPr lang="ru-RU" sz="1200" dirty="0"/>
              <a:t>суда и другая авиационная техника;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подвижной </a:t>
            </a:r>
            <a:r>
              <a:rPr lang="ru-RU" sz="1200" dirty="0"/>
              <a:t>состав железнодорожного </a:t>
            </a:r>
            <a:r>
              <a:rPr lang="ru-RU" sz="1200" dirty="0" smtClean="0"/>
              <a:t>транспорта</a:t>
            </a:r>
            <a:r>
              <a:rPr lang="en-US" sz="1200" dirty="0" smtClean="0"/>
              <a:t>;</a:t>
            </a:r>
          </a:p>
          <a:p>
            <a:pPr marL="17145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техники (электронный паспорт транспортного средства или электронный паспорт самоходной машины и других видов техники), а также навесное, прицепное оборудование к указанным видам техники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307" name="L-Shape 10"/>
          <p:cNvSpPr/>
          <p:nvPr/>
        </p:nvSpPr>
        <p:spPr>
          <a:xfrm rot="13701821">
            <a:off x="2491878" y="685813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139980" y="6833075"/>
            <a:ext cx="2206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  <a:latin typeface="+mj-lt"/>
                <a:cs typeface="+mn-cs"/>
              </a:rPr>
              <a:t>Величина дохода</a:t>
            </a:r>
            <a:endParaRPr lang="en-US" sz="1200" b="1" dirty="0">
              <a:solidFill>
                <a:srgbClr val="1F4E79"/>
              </a:solidFill>
              <a:latin typeface="+mj-lt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027266" y="683307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+mj-lt"/>
                <a:cs typeface="+mn-cs"/>
              </a:rPr>
              <a:t>До 800 млн руб.</a:t>
            </a:r>
          </a:p>
        </p:txBody>
      </p:sp>
      <p:sp>
        <p:nvSpPr>
          <p:cNvPr id="310" name="L-Shape 10"/>
          <p:cNvSpPr/>
          <p:nvPr/>
        </p:nvSpPr>
        <p:spPr>
          <a:xfrm rot="13701821">
            <a:off x="2480534" y="7314248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106393" y="7208198"/>
            <a:ext cx="233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  <a:latin typeface="+mj-lt"/>
                <a:cs typeface="+mn-cs"/>
              </a:rPr>
              <a:t>Среднесписочная численность сотрудников</a:t>
            </a:r>
          </a:p>
        </p:txBody>
      </p:sp>
      <p:sp>
        <p:nvSpPr>
          <p:cNvPr id="312" name="Прямоугольник 311"/>
          <p:cNvSpPr/>
          <p:nvPr/>
        </p:nvSpPr>
        <p:spPr>
          <a:xfrm>
            <a:off x="3027266" y="7300531"/>
            <a:ext cx="1285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+mj-lt"/>
                <a:cs typeface="+mn-cs"/>
              </a:rPr>
              <a:t>До 100 человек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792162" y="5382881"/>
            <a:ext cx="501003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rgbClr val="1F4E79"/>
                </a:solidFill>
              </a:rPr>
              <a:t>Профиль клиента</a:t>
            </a:r>
            <a:endParaRPr lang="ru-RU" sz="1150" b="1" dirty="0">
              <a:solidFill>
                <a:srgbClr val="1F4E79"/>
              </a:solidFill>
            </a:endParaRPr>
          </a:p>
        </p:txBody>
      </p:sp>
      <p:cxnSp>
        <p:nvCxnSpPr>
          <p:cNvPr id="314" name="Прямая соединительная линия 313"/>
          <p:cNvCxnSpPr/>
          <p:nvPr/>
        </p:nvCxnSpPr>
        <p:spPr>
          <a:xfrm>
            <a:off x="395288" y="5733334"/>
            <a:ext cx="54069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Freeform 21"/>
          <p:cNvSpPr>
            <a:spLocks noChangeAspect="1"/>
          </p:cNvSpPr>
          <p:nvPr/>
        </p:nvSpPr>
        <p:spPr bwMode="auto">
          <a:xfrm>
            <a:off x="434324" y="5347641"/>
            <a:ext cx="336631" cy="323241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/>
            <a:endParaRPr lang="en-GB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358777" y="5778708"/>
            <a:ext cx="5304456" cy="91151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 fontAlgn="auto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+mj-lt"/>
                <a:cs typeface="+mn-cs"/>
              </a:rPr>
              <a:t>Субъект </a:t>
            </a:r>
            <a:r>
              <a:rPr lang="ru-RU" sz="1200" b="1" dirty="0">
                <a:solidFill>
                  <a:prstClr val="black"/>
                </a:solidFill>
                <a:latin typeface="+mj-lt"/>
                <a:cs typeface="+mn-cs"/>
              </a:rPr>
              <a:t>индивидуального и малого </a:t>
            </a:r>
            <a:r>
              <a:rPr lang="ru-RU" sz="1200" b="1" dirty="0" smtClean="0">
                <a:solidFill>
                  <a:prstClr val="black"/>
                </a:solidFill>
                <a:latin typeface="+mj-lt"/>
                <a:cs typeface="+mn-cs"/>
              </a:rPr>
              <a:t>предпринимательства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(ИМП), в том числе поставщик 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+mn-cs"/>
              </a:rPr>
              <a:t>крупнейших заказчиков, определяемых Правительством Российской Федерации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, включенные 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+mn-cs"/>
              </a:rPr>
              <a:t>в Единый реестр субъектов малого и среднего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предпринимательства.</a:t>
            </a:r>
            <a:endParaRPr lang="ru-RU" sz="12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317" name="L-Shape 10"/>
          <p:cNvSpPr/>
          <p:nvPr/>
        </p:nvSpPr>
        <p:spPr>
          <a:xfrm rot="13701821">
            <a:off x="2480534" y="7910236"/>
            <a:ext cx="249564" cy="22431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530382" y="7883894"/>
            <a:ext cx="1721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cs typeface="+mn-cs"/>
              </a:rPr>
              <a:t>Место регистрации</a:t>
            </a:r>
          </a:p>
        </p:txBody>
      </p:sp>
      <p:sp>
        <p:nvSpPr>
          <p:cNvPr id="319" name="Прямоугольник 318"/>
          <p:cNvSpPr/>
          <p:nvPr/>
        </p:nvSpPr>
        <p:spPr>
          <a:xfrm>
            <a:off x="3027266" y="7883894"/>
            <a:ext cx="1168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59536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Резидент РФ*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*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*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1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38" y="3156358"/>
            <a:ext cx="11841162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4"/>
              </a:rPr>
              <a:t>info</a:t>
            </a:r>
            <a:r>
              <a:rPr lang="ru-RU" sz="2800" u="sng" dirty="0">
                <a:hlinkClick r:id="rId4"/>
              </a:rPr>
              <a:t>@</a:t>
            </a:r>
            <a:r>
              <a:rPr lang="en-US" sz="2800" u="sng" dirty="0" err="1">
                <a:hlinkClick r:id="rId4"/>
              </a:rPr>
              <a:t>corpmsp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702" y="297542"/>
            <a:ext cx="9481346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</a:t>
            </a: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              уставного капитала</a:t>
            </a:r>
            <a:endParaRPr lang="ru-RU" sz="12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6" y="1986942"/>
            <a:ext cx="1730111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млрд рублей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5" y="2428004"/>
            <a:ext cx="1730111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человек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327862"/>
            <a:ext cx="4132754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181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dirty="0" smtClean="0">
                <a:latin typeface="Arial Narrow" panose="020B0606020202030204" pitchFamily="34" charset="0"/>
                <a:cs typeface="+mn-cs"/>
              </a:rPr>
              <a:t>                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337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332544"/>
            <a:ext cx="7143404" cy="609908"/>
            <a:chOff x="355081" y="1887057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87057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</a:t>
              </a:r>
              <a:r>
                <a:rPr lang="ru-RU" sz="1600" kern="0" dirty="0" smtClean="0">
                  <a:latin typeface="+mj-lt"/>
                  <a:cs typeface="+mn-cs"/>
                </a:rPr>
                <a:t>№209-ФЗ</a:t>
              </a:r>
              <a:endParaRPr lang="ru-RU" sz="1600" kern="0" dirty="0">
                <a:latin typeface="+mj-lt"/>
                <a:cs typeface="+mn-cs"/>
              </a:endParaRP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87057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637498"/>
            <a:ext cx="573461" cy="537048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4132754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32137"/>
            <a:ext cx="12599988" cy="306159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6" y="2595751"/>
            <a:ext cx="9507428" cy="4134370"/>
          </a:xfrm>
        </p:spPr>
        <p:txBody>
          <a:bodyPr/>
          <a:lstStyle/>
          <a:p>
            <a:pPr algn="just"/>
            <a:r>
              <a:rPr lang="ru-RU" dirty="0"/>
              <a:t>1. Механизм гарантийной поддержки </a:t>
            </a:r>
            <a:r>
              <a:rPr lang="ru-RU" dirty="0" smtClean="0"/>
              <a:t>Корпорации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</a:t>
            </a:r>
            <a:r>
              <a:rPr lang="ru-RU" b="0" dirty="0" smtClean="0"/>
              <a:t>Корпорации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ru-RU" b="0" dirty="0" smtClean="0"/>
              <a:t>для </a:t>
            </a:r>
            <a:r>
              <a:rPr lang="ru-RU" b="0" dirty="0"/>
              <a:t>обеспечения кредитов субъектов </a:t>
            </a:r>
            <a:r>
              <a:rPr lang="ru-RU" b="0" dirty="0" smtClean="0"/>
              <a:t>МСП </a:t>
            </a:r>
            <a:r>
              <a:rPr lang="ru-RU" b="0" dirty="0"/>
              <a:t>в </a:t>
            </a:r>
            <a:r>
              <a:rPr lang="ru-RU" b="0" dirty="0" smtClean="0"/>
              <a:t>банках-партнерах и организациях-партнерах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395"/>
            <a:ext cx="2717800" cy="1236354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2069436" y="8252954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7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 bwMode="auto">
          <a:xfrm>
            <a:off x="3523827" y="333229"/>
            <a:ext cx="8545609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Что такое независимая гарантия Корпорации?</a:t>
            </a:r>
            <a:endParaRPr lang="ru-RU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46" y="5933849"/>
            <a:ext cx="1371059" cy="623708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2461379" y="1339835"/>
            <a:ext cx="9742498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</a:t>
            </a:r>
            <a:r>
              <a:rPr lang="ru-RU" sz="1600" dirty="0" smtClean="0"/>
              <a:t>Банком/Организацией-партнером </a:t>
            </a:r>
            <a:r>
              <a:rPr lang="ru-RU" sz="1600" dirty="0"/>
              <a:t>отвечать за исполнение с</a:t>
            </a:r>
            <a:r>
              <a:rPr lang="ru-RU" sz="1600" dirty="0" smtClean="0"/>
              <a:t>убъектом </a:t>
            </a:r>
            <a:r>
              <a:rPr lang="ru-RU" sz="1600" dirty="0"/>
              <a:t>МСП (Принципалом) его обязательств по кредитному договору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63539" y="1339835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sp>
        <p:nvSpPr>
          <p:cNvPr id="89" name="Текст 2"/>
          <p:cNvSpPr txBox="1">
            <a:spLocks/>
          </p:cNvSpPr>
          <p:nvPr/>
        </p:nvSpPr>
        <p:spPr>
          <a:xfrm>
            <a:off x="4726425" y="2527610"/>
            <a:ext cx="3126658" cy="418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Схема взаимодействия</a:t>
            </a:r>
            <a:endParaRPr lang="ru-RU" b="1" kern="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489021" y="4009055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426753" y="3140129"/>
            <a:ext cx="5721952" cy="642675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</a:t>
            </a:r>
            <a:r>
              <a:rPr lang="ru-RU" sz="1400" b="1" dirty="0" smtClean="0"/>
              <a:t>организации </a:t>
            </a:r>
            <a:r>
              <a:rPr lang="ru-RU" sz="1400" b="1" dirty="0" smtClean="0"/>
              <a:t>– для субъектов МСП, реализующих проекты в области спорта -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до 75% от суммы кредита</a:t>
            </a:r>
            <a:endParaRPr lang="ru-RU" sz="14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459544" y="5957208"/>
            <a:ext cx="2644303" cy="584988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03388" algn="ctr">
              <a:tabLst>
                <a:tab pos="1524000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Гарант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426755" y="3812389"/>
            <a:ext cx="5721950" cy="4453567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5745260" y="4950837"/>
            <a:ext cx="1158586" cy="762098"/>
            <a:chOff x="2097996" y="4977591"/>
            <a:chExt cx="2226204" cy="922139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16" name="Прямая со стрелкой 115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 стрелкой 116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Прямоугольник 113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18" name="Elbow Connector 187"/>
          <p:cNvCxnSpPr>
            <a:stCxn id="110" idx="1"/>
          </p:cNvCxnSpPr>
          <p:nvPr/>
        </p:nvCxnSpPr>
        <p:spPr>
          <a:xfrm rot="10800000">
            <a:off x="4651122" y="5641372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4321123" y="6286867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20" name="Oval 287"/>
          <p:cNvSpPr/>
          <p:nvPr/>
        </p:nvSpPr>
        <p:spPr>
          <a:xfrm>
            <a:off x="4377578" y="6288576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3565483" y="6714022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кругленный прямоугольник 121"/>
          <p:cNvSpPr/>
          <p:nvPr/>
        </p:nvSpPr>
        <p:spPr>
          <a:xfrm>
            <a:off x="6840784" y="4913435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</a:t>
            </a:r>
            <a:endParaRPr lang="en-US" sz="1000" dirty="0" smtClean="0"/>
          </a:p>
          <a:p>
            <a:pPr marL="630238"/>
            <a:r>
              <a:rPr lang="ru-RU" sz="1000" dirty="0" smtClean="0"/>
              <a:t>по </a:t>
            </a:r>
            <a:r>
              <a:rPr lang="ru-RU" sz="1000" dirty="0"/>
              <a:t>гарантии Корпорации)</a:t>
            </a:r>
          </a:p>
        </p:txBody>
      </p:sp>
      <p:cxnSp>
        <p:nvCxnSpPr>
          <p:cNvPr id="123" name="Elbow Connector 187"/>
          <p:cNvCxnSpPr>
            <a:stCxn id="107" idx="1"/>
          </p:cNvCxnSpPr>
          <p:nvPr/>
        </p:nvCxnSpPr>
        <p:spPr>
          <a:xfrm rot="10800000" flipV="1">
            <a:off x="4651123" y="4373023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4196196" y="4076957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25" name="Oval 287"/>
          <p:cNvSpPr/>
          <p:nvPr/>
        </p:nvSpPr>
        <p:spPr>
          <a:xfrm>
            <a:off x="4377578" y="4078666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781185" y="7181590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субъектом МСП обязательств в рамках собственного лимита РГО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0" name="Oval 287"/>
          <p:cNvSpPr/>
          <p:nvPr/>
        </p:nvSpPr>
        <p:spPr>
          <a:xfrm>
            <a:off x="3565483" y="719521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3692676" y="6773858"/>
            <a:ext cx="3935245" cy="311252"/>
            <a:chOff x="6747848" y="6797281"/>
            <a:chExt cx="3935245" cy="311252"/>
          </a:xfrm>
        </p:grpSpPr>
        <p:sp>
          <p:nvSpPr>
            <p:cNvPr id="136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50-75%* </a:t>
              </a:r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2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9" name="Oval 287"/>
          <p:cNvSpPr/>
          <p:nvPr/>
        </p:nvSpPr>
        <p:spPr>
          <a:xfrm>
            <a:off x="3565483" y="7545830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3565483" y="7144946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eeform 25"/>
          <p:cNvSpPr>
            <a:spLocks noChangeAspect="1" noEditPoints="1"/>
          </p:cNvSpPr>
          <p:nvPr/>
        </p:nvSpPr>
        <p:spPr bwMode="auto">
          <a:xfrm>
            <a:off x="6957222" y="5080557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626149" y="4493359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160" name="Группа 159"/>
          <p:cNvGrpSpPr/>
          <p:nvPr/>
        </p:nvGrpSpPr>
        <p:grpSpPr>
          <a:xfrm>
            <a:off x="3436398" y="4825036"/>
            <a:ext cx="2303065" cy="904187"/>
            <a:chOff x="332773" y="3991997"/>
            <a:chExt cx="2303065" cy="904187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>
                  <a:solidFill>
                    <a:schemeClr val="tx1"/>
                  </a:solidFill>
                </a:rPr>
                <a:t>Банк-партнер/ Организация-партнер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62" name="Группа 161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164" name="Овал 163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165" name="Рисунок 1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59" y="4066757"/>
            <a:ext cx="433001" cy="414237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3824914" y="7587664"/>
            <a:ext cx="5164769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4002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594" y="344329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186927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197338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75644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8408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7176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</a:t>
            </a:r>
            <a:r>
              <a:rPr lang="ru-RU" sz="1200" dirty="0" smtClean="0">
                <a:latin typeface="+mj-lt"/>
                <a:cs typeface="+mn-cs"/>
              </a:rPr>
              <a:t>и займам с </a:t>
            </a:r>
            <a:r>
              <a:rPr lang="ru-RU" sz="1200" dirty="0">
                <a:latin typeface="+mj-lt"/>
                <a:cs typeface="+mn-cs"/>
              </a:rPr>
              <a:t>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</a:t>
            </a:r>
            <a:r>
              <a:rPr lang="ru-RU" sz="1200" dirty="0" smtClean="0">
                <a:latin typeface="+mj-lt"/>
                <a:cs typeface="+mn-cs"/>
              </a:rPr>
              <a:t>)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185015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</a:t>
            </a:r>
            <a:r>
              <a:rPr lang="ru-RU" sz="1200" dirty="0" smtClean="0">
                <a:latin typeface="+mj-lt"/>
                <a:cs typeface="+mn-cs"/>
              </a:rPr>
              <a:t>банк-партнер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</a:t>
            </a:r>
            <a:r>
              <a:rPr lang="ru-RU" sz="1200" dirty="0" smtClean="0">
                <a:latin typeface="+mj-lt"/>
                <a:cs typeface="+mn-cs"/>
              </a:rPr>
              <a:t>)</a:t>
            </a:r>
            <a:endParaRPr lang="ru-RU" sz="1200" dirty="0">
              <a:latin typeface="+mj-lt"/>
              <a:cs typeface="+mn-cs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53265" y="84262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9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11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3813251" y="338819"/>
            <a:ext cx="858659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mtClean="0"/>
              <a:t>Виды независимых гарантий Корпорации</a:t>
            </a: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41931" y="1491448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31736" y="1504148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8802884" y="1620870"/>
            <a:ext cx="3553194" cy="6821742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7150" y="1573655"/>
            <a:ext cx="5209312" cy="126923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лизинга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Синдицированная гарантия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8275" y="1575990"/>
            <a:ext cx="3113354" cy="123931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5065" y="2945320"/>
            <a:ext cx="5140482" cy="86157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>
                <a:latin typeface="+mj-lt"/>
                <a:cs typeface="+mn-cs"/>
              </a:rPr>
              <a:t>Прямая гарантия для обеспечения гарантии </a:t>
            </a:r>
            <a:r>
              <a:rPr lang="ru-RU" sz="1150" dirty="0" smtClean="0">
                <a:latin typeface="+mj-lt"/>
                <a:cs typeface="+mn-cs"/>
              </a:rPr>
              <a:t>исполнения контракта</a:t>
            </a:r>
            <a:endParaRPr lang="ru-RU" sz="1150" dirty="0">
              <a:latin typeface="+mj-lt"/>
              <a:cs typeface="+mn-cs"/>
            </a:endParaRP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>
                <a:latin typeface="+mj-lt"/>
                <a:cs typeface="+mn-cs"/>
              </a:rPr>
              <a:t>Прямая гарантия для обеспечения кредитов на исполнение </a:t>
            </a:r>
            <a:r>
              <a:rPr lang="ru-RU" sz="1150" dirty="0" smtClean="0">
                <a:latin typeface="+mj-lt"/>
                <a:cs typeface="+mn-cs"/>
              </a:rPr>
              <a:t>контрактов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15243" y="2856736"/>
            <a:ext cx="3106386" cy="880821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48524" y="3860681"/>
            <a:ext cx="5256668" cy="2133874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/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развития </a:t>
            </a:r>
            <a:r>
              <a:rPr lang="ru-RU" sz="1150" dirty="0" err="1" smtClean="0">
                <a:latin typeface="+mj-lt"/>
                <a:cs typeface="+mn-cs"/>
              </a:rPr>
              <a:t>сельхозкооперации</a:t>
            </a: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лизинга в сфере сельского хозяйства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быстрорастущих инновационных, высокотехнологичных предприятий (газелей)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/>
              <a:t>Прямая гарантия для </a:t>
            </a:r>
            <a:r>
              <a:rPr lang="ru-RU" sz="1150" dirty="0" err="1" smtClean="0"/>
              <a:t>стартапов</a:t>
            </a:r>
            <a:endParaRPr lang="ru-RU" sz="1150" dirty="0" smtClean="0"/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/>
              <a:t>Прямая гарантия для начинающих предпринимателей старше 45 </a:t>
            </a:r>
            <a:r>
              <a:rPr lang="ru-RU" sz="1150" dirty="0" smtClean="0"/>
              <a:t>лет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r>
              <a:rPr lang="ru-RU" sz="1150" dirty="0" smtClean="0">
                <a:latin typeface="+mj-lt"/>
                <a:cs typeface="+mn-cs"/>
              </a:rPr>
              <a:t> для развития спорта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r>
              <a:rPr lang="ru-RU" sz="1150" dirty="0" smtClean="0">
                <a:latin typeface="+mj-lt"/>
                <a:cs typeface="+mn-cs"/>
              </a:rPr>
              <a:t> </a:t>
            </a:r>
            <a:r>
              <a:rPr lang="ru-RU" sz="1150" dirty="0" smtClean="0">
                <a:latin typeface="+mj-lt"/>
                <a:cs typeface="+mn-cs"/>
              </a:rPr>
              <a:t>для экспортеров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r>
              <a:rPr lang="ru-RU" sz="1150" dirty="0" smtClean="0">
                <a:latin typeface="+mj-lt"/>
                <a:cs typeface="+mn-cs"/>
              </a:rPr>
              <a:t> для сельхозкооперативов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/>
              <a:t>Согарантия</a:t>
            </a:r>
            <a:r>
              <a:rPr lang="ru-RU" sz="1150" dirty="0"/>
              <a:t> для </a:t>
            </a:r>
            <a:r>
              <a:rPr lang="ru-RU" sz="1150" dirty="0" smtClean="0"/>
              <a:t>быстрорастущих </a:t>
            </a:r>
            <a:r>
              <a:rPr lang="ru-RU" sz="1150" dirty="0"/>
              <a:t>инновационных</a:t>
            </a:r>
            <a:r>
              <a:rPr lang="ru-RU" sz="1150" dirty="0" smtClean="0"/>
              <a:t>, высокотехнологичных предприятий </a:t>
            </a:r>
            <a:r>
              <a:rPr lang="ru-RU" sz="1150" dirty="0"/>
              <a:t>(газелей</a:t>
            </a:r>
            <a:r>
              <a:rPr lang="ru-RU" sz="1150" dirty="0" smtClean="0"/>
              <a:t>)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/>
              <a:t>Согарантия</a:t>
            </a:r>
            <a:r>
              <a:rPr lang="ru-RU" sz="1150" dirty="0" smtClean="0"/>
              <a:t> </a:t>
            </a:r>
            <a:r>
              <a:rPr lang="ru-RU" sz="1150" dirty="0"/>
              <a:t>для занятости лиц старше 45 лет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200" dirty="0" smtClean="0">
              <a:latin typeface="+mj-lt"/>
              <a:cs typeface="+mn-cs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18003" y="3778987"/>
            <a:ext cx="3106386" cy="250839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субъектов МСП в приоритетных сферах деятельности</a:t>
            </a:r>
            <a:endParaRPr lang="ru-RU" sz="1200" b="1" kern="0" dirty="0"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45237" y="6332282"/>
            <a:ext cx="5216971" cy="104857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Прямая гарантия для обеспечения кредитов предприятиям, зарегистрированным в Республике Крым </a:t>
            </a:r>
            <a:r>
              <a:rPr lang="ru-RU" sz="1200" dirty="0" smtClean="0"/>
              <a:t>или г. Севастополь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/>
              <a:t>Согарантия</a:t>
            </a:r>
            <a:r>
              <a:rPr lang="ru-RU" sz="1200" dirty="0"/>
              <a:t> для Дальнего Востока и </a:t>
            </a:r>
            <a:r>
              <a:rPr lang="ru-RU" sz="1200" dirty="0" smtClean="0"/>
              <a:t>моногородов</a:t>
            </a:r>
            <a:endParaRPr lang="ru-RU" sz="12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46680" y="6332282"/>
            <a:ext cx="3074949" cy="99835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в </a:t>
            </a:r>
            <a:r>
              <a:rPr lang="ru-RU" sz="1200" b="1" kern="0" dirty="0" smtClean="0">
                <a:latin typeface="+mj-lt"/>
              </a:rPr>
              <a:t>приоритетных регионах и городах</a:t>
            </a:r>
            <a:endParaRPr lang="ru-RU" sz="1200" b="1" kern="0" dirty="0"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87968" y="7259391"/>
            <a:ext cx="5198493" cy="82637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endParaRPr lang="ru-RU" sz="1200" dirty="0" smtClean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Прямая гарантия для </a:t>
            </a:r>
            <a:r>
              <a:rPr lang="ru-RU" sz="1200" dirty="0" smtClean="0"/>
              <a:t>индустриальных </a:t>
            </a:r>
            <a:r>
              <a:rPr lang="ru-RU" sz="1200" dirty="0"/>
              <a:t>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</a:t>
            </a:r>
            <a:r>
              <a:rPr lang="ru-RU" sz="1200" dirty="0" err="1" smtClean="0">
                <a:latin typeface="+mj-lt"/>
                <a:cs typeface="+mn-cs"/>
              </a:rPr>
              <a:t>микрофинансовых</a:t>
            </a:r>
            <a:r>
              <a:rPr lang="ru-RU" sz="1200" dirty="0" smtClean="0">
                <a:latin typeface="+mj-lt"/>
                <a:cs typeface="+mn-cs"/>
              </a:rPr>
              <a:t> организаций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</a:t>
            </a:r>
            <a:r>
              <a:rPr lang="ru-RU" sz="1200" dirty="0" err="1" smtClean="0">
                <a:latin typeface="+mj-lt"/>
                <a:cs typeface="+mn-cs"/>
              </a:rPr>
              <a:t>факторинговых</a:t>
            </a:r>
            <a:r>
              <a:rPr lang="ru-RU" sz="1200" dirty="0" smtClean="0">
                <a:latin typeface="+mj-lt"/>
                <a:cs typeface="+mn-cs"/>
              </a:rPr>
              <a:t> компаний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+mj-lt"/>
                <a:cs typeface="+mn-cs"/>
              </a:rPr>
              <a:t>Согарантия</a:t>
            </a:r>
            <a:r>
              <a:rPr lang="ru-RU" sz="1200" dirty="0" smtClean="0">
                <a:latin typeface="+mj-lt"/>
                <a:cs typeface="+mn-cs"/>
              </a:rPr>
              <a:t> (применяется для </a:t>
            </a:r>
            <a:r>
              <a:rPr lang="ru-RU" sz="1200" dirty="0" err="1" smtClean="0">
                <a:latin typeface="+mj-lt"/>
                <a:cs typeface="+mn-cs"/>
              </a:rPr>
              <a:t>микрофинансовых</a:t>
            </a:r>
            <a:r>
              <a:rPr lang="ru-RU" sz="1200" dirty="0" smtClean="0">
                <a:latin typeface="+mj-lt"/>
                <a:cs typeface="+mn-cs"/>
              </a:rPr>
              <a:t> организаций)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35071" y="7379396"/>
            <a:ext cx="3086558" cy="880821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организаций инфраструктуры поддержки субъектов МСП</a:t>
            </a:r>
            <a:endParaRPr lang="ru-RU" sz="1200" kern="0" dirty="0">
              <a:latin typeface="+mj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677356" y="1867568"/>
            <a:ext cx="1460782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213484" y="1797296"/>
            <a:ext cx="2003227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0157963" y="1751246"/>
            <a:ext cx="0" cy="582478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677356" y="2356280"/>
            <a:ext cx="1492693" cy="797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181572" y="2262776"/>
            <a:ext cx="2003227" cy="797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0,75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0157962" y="2422478"/>
            <a:ext cx="0" cy="601446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8645445" y="2999556"/>
            <a:ext cx="1492693" cy="5994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181573" y="2953586"/>
            <a:ext cx="2148368" cy="5994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раз в полгода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/ ежеквартально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0157962" y="3094195"/>
            <a:ext cx="0" cy="433132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8633358" y="5427275"/>
            <a:ext cx="1492693" cy="17101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</a:t>
            </a:r>
            <a:r>
              <a:rPr lang="ru-RU" sz="14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гарантийного покрытия</a:t>
            </a:r>
            <a:endParaRPr lang="ru-RU" sz="14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0169486" y="4711363"/>
            <a:ext cx="2348512" cy="17101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6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60%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в рамках гарантии для развития 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сельхозкооперации</a:t>
            </a:r>
            <a:endParaRPr lang="ru-RU" sz="8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от суммы кредита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рамках продуктов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для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участников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закупок, для «газелей» и для начинающих предпринимателей старше 45 лет, а также 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75%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продуктов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для развития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спорта»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Дальнего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Востока и моногородов», 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для экспортеров», 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сельхозкооперативов»,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«газелей»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занятости лиц старше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45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лет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»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100 </a:t>
            </a: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%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суммы кредита в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рамках гарантии для 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стартапов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0132081" y="3588451"/>
            <a:ext cx="26895" cy="4159201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8597985" y="7971469"/>
            <a:ext cx="1492693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222623" y="7938515"/>
            <a:ext cx="2003227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10127751" y="7989228"/>
            <a:ext cx="210" cy="306542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672230" y="287516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690708" y="3649510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731324" y="6131538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3711016" y="7269266"/>
            <a:ext cx="4836181" cy="83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341931" y="6811149"/>
            <a:ext cx="1048200" cy="532949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</a:t>
            </a:r>
            <a:r>
              <a:rPr lang="ru-RU" sz="800" b="1" dirty="0">
                <a:latin typeface="+mj-lt"/>
                <a:cs typeface="+mn-cs"/>
              </a:rPr>
              <a:t> </a:t>
            </a:r>
            <a:r>
              <a:rPr lang="ru-RU" sz="800" b="1" dirty="0" smtClean="0">
                <a:latin typeface="+mj-lt"/>
                <a:cs typeface="+mn-cs"/>
              </a:rPr>
              <a:t>                      ДФО МОНОГОРОДА</a:t>
            </a:r>
          </a:p>
        </p:txBody>
      </p:sp>
      <p:sp>
        <p:nvSpPr>
          <p:cNvPr id="83" name="Freeform 6"/>
          <p:cNvSpPr>
            <a:spLocks noEditPoints="1"/>
          </p:cNvSpPr>
          <p:nvPr/>
        </p:nvSpPr>
        <p:spPr bwMode="auto">
          <a:xfrm>
            <a:off x="712795" y="6359077"/>
            <a:ext cx="306472" cy="475315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68793" y="8007080"/>
            <a:ext cx="867582" cy="24382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ИНФРАСТРУКТУРА МСП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5" name="Freeform 9"/>
          <p:cNvSpPr>
            <a:spLocks noEditPoints="1"/>
          </p:cNvSpPr>
          <p:nvPr/>
        </p:nvSpPr>
        <p:spPr bwMode="auto">
          <a:xfrm>
            <a:off x="659031" y="3306013"/>
            <a:ext cx="506770" cy="414993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3" y="3907297"/>
            <a:ext cx="464917" cy="47268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2" y="1981414"/>
            <a:ext cx="855087" cy="869382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9" y="7429601"/>
            <a:ext cx="569715" cy="554139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2102955" y="8163060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10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7" y="5031850"/>
            <a:ext cx="483910" cy="483910"/>
          </a:xfrm>
          <a:prstGeom prst="rect">
            <a:avLst/>
          </a:prstGeom>
        </p:spPr>
      </p:pic>
      <p:sp>
        <p:nvSpPr>
          <p:cNvPr id="91" name="Текст 2"/>
          <p:cNvSpPr>
            <a:spLocks noGrp="1"/>
          </p:cNvSpPr>
          <p:nvPr>
            <p:ph type="body" sz="quarter" idx="10"/>
          </p:nvPr>
        </p:nvSpPr>
        <p:spPr>
          <a:xfrm>
            <a:off x="341931" y="765715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sp>
        <p:nvSpPr>
          <p:cNvPr id="92" name="Текст 2"/>
          <p:cNvSpPr txBox="1">
            <a:spLocks/>
          </p:cNvSpPr>
          <p:nvPr/>
        </p:nvSpPr>
        <p:spPr>
          <a:xfrm>
            <a:off x="8810153" y="735645"/>
            <a:ext cx="3553111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8" y="4105735"/>
            <a:ext cx="492614" cy="492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0" y="4575931"/>
            <a:ext cx="456518" cy="45651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53837" y="5221658"/>
            <a:ext cx="390533" cy="446393"/>
            <a:chOff x="504944" y="4355696"/>
            <a:chExt cx="499365" cy="56343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53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54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0" t="92627" r="44369" b="2393"/>
          <a:stretch/>
        </p:blipFill>
        <p:spPr>
          <a:xfrm>
            <a:off x="627246" y="5738175"/>
            <a:ext cx="666975" cy="4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47940"/>
            <a:ext cx="12599988" cy="333994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7" y="3147940"/>
            <a:ext cx="9434856" cy="3339946"/>
          </a:xfrm>
        </p:spPr>
        <p:txBody>
          <a:bodyPr/>
          <a:lstStyle/>
          <a:p>
            <a:pPr algn="just"/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</a:t>
            </a:r>
            <a:r>
              <a:rPr lang="ru-RU" dirty="0" smtClean="0"/>
              <a:t>предпринимательства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</a:t>
            </a:r>
            <a:r>
              <a:rPr lang="ru-RU" b="0" dirty="0" smtClean="0"/>
              <a:t>СТИМУЛИРОВАНИЯ КРЕДИТОВАНИЯ»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43" y="29754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</a:t>
            </a:r>
            <a:r>
              <a:rPr lang="ru-RU" dirty="0" smtClean="0"/>
              <a:t>стимулирования кредитования </a:t>
            </a:r>
            <a:br>
              <a:rPr lang="ru-RU" dirty="0" smtClean="0"/>
            </a:br>
            <a:r>
              <a:rPr lang="ru-RU" dirty="0" smtClean="0"/>
              <a:t>и 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66809" y="1942349"/>
            <a:ext cx="11884196" cy="484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9,6%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для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субъектов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МСП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, реализующих проекты в приоритетных отраслях экономики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 также для лизинговых компаний и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микрофинансовых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организаций предпринимательского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финансирования, </a:t>
            </a:r>
            <a:r>
              <a:rPr lang="ru-RU" sz="1600" b="1" dirty="0" smtClean="0">
                <a:solidFill>
                  <a:prstClr val="black"/>
                </a:solidFill>
                <a:latin typeface="+mj-lt"/>
                <a:cs typeface="+mn-cs"/>
              </a:rPr>
              <a:t>10,6%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для субъектов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МСП,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реализующих проекты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 прочих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отраслях экономики</a:t>
            </a:r>
            <a:endParaRPr lang="ru-RU" sz="16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Сельское хозяйство 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Обрабатывающее производство, 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т.ч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j-lt"/>
                <a:cs typeface="+mn-cs"/>
              </a:rPr>
              <a:t>Деятельность </a:t>
            </a:r>
            <a:r>
              <a:rPr lang="ru-RU" sz="1400" dirty="0">
                <a:latin typeface="+mj-lt"/>
                <a:cs typeface="+mn-cs"/>
              </a:rPr>
              <a:t>в области </a:t>
            </a:r>
            <a:r>
              <a:rPr lang="ru-RU" sz="1400" dirty="0" smtClean="0">
                <a:latin typeface="+mj-lt"/>
                <a:cs typeface="+mn-cs"/>
              </a:rPr>
              <a:t>здравоохранения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j-lt"/>
                <a:cs typeface="+mn-cs"/>
              </a:rPr>
              <a:t>Деятельность по складированию и хранению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+mj-lt"/>
                <a:cs typeface="+mn-cs"/>
              </a:rPr>
              <a:t>деятельность предприятий общественного питания (за исключением ресторанов),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+mj-lt"/>
                <a:cs typeface="+mn-cs"/>
              </a:rPr>
              <a:t>деятельность в сфере бытовых услуг,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j-lt"/>
                <a:cs typeface="+mn-cs"/>
              </a:rPr>
              <a:t>Сбор</a:t>
            </a:r>
            <a:r>
              <a:rPr lang="ru-RU" sz="1400" dirty="0">
                <a:latin typeface="+mj-lt"/>
                <a:cs typeface="+mn-cs"/>
              </a:rPr>
              <a:t>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lang="ru-RU" sz="1400" dirty="0" smtClean="0">
                <a:latin typeface="+mj-lt"/>
                <a:cs typeface="+mn-cs"/>
              </a:rPr>
              <a:t>сырье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+mj-lt"/>
                <a:cs typeface="+mn-cs"/>
              </a:rPr>
              <a:t>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млн рублей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стимулирования кредитования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5088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602907" y="7050218"/>
            <a:ext cx="11631248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В рамках Программы стимулирования кредитования Корпорация взаимодействует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с 4</a:t>
            </a:r>
            <a:r>
              <a:rPr lang="ru-RU" b="1" kern="0" dirty="0"/>
              <a:t>6</a:t>
            </a:r>
            <a:r>
              <a:rPr lang="ru-RU" b="1" kern="0" dirty="0" smtClean="0"/>
              <a:t> уполномоченными банками</a:t>
            </a:r>
            <a:endParaRPr lang="ru-RU" b="1" kern="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16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555" y="338551"/>
            <a:ext cx="8686313" cy="698685"/>
          </a:xfrm>
        </p:spPr>
        <p:txBody>
          <a:bodyPr/>
          <a:lstStyle/>
          <a:p>
            <a:r>
              <a:rPr lang="ru-RU" dirty="0" smtClean="0"/>
              <a:t>Программа </a:t>
            </a:r>
            <a:r>
              <a:rPr lang="ru-RU" dirty="0"/>
              <a:t>стимулирования кредитования.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Требования </a:t>
            </a:r>
            <a:r>
              <a:rPr lang="ru-RU" dirty="0"/>
              <a:t>к </a:t>
            </a:r>
            <a:r>
              <a:rPr lang="ru-RU" dirty="0" smtClean="0"/>
              <a:t>проектам и заемщикам – субъектам МСП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6167"/>
              </p:ext>
            </p:extLst>
          </p:nvPr>
        </p:nvGraphicFramePr>
        <p:xfrm>
          <a:off x="363538" y="1323581"/>
          <a:ext cx="11903353" cy="6954724"/>
        </p:xfrm>
        <a:graphic>
          <a:graphicData uri="http://schemas.openxmlformats.org/drawingml/2006/table">
            <a:tbl>
              <a:tblPr firstRow="1" bandRow="1"/>
              <a:tblGrid>
                <a:gridCol w="188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749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рефинансирование ранее выданных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уполномоченными банками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кредитов по ставкам, превышающим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ставки по Программе.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 (кроме системно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значимых банков и их дочерних банков).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60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Формула расчета процентной ставки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(6,5% - на момент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утверждения условия Программы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обеспеченным поручительствами Корпорации, предоставляемым уполномоченным банкам, увеличенной на размер комиссионного вознаграждения Корпорации (0,1%) при предоставлении поручительства Корпорации за уполномоченные банки перед Банком России, плюс 3% годовых (при условии, что конечным заемщиком является субъект среднего предпринимательства) или 4% годовых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9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875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913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положительной;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341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заемщику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№402-ФЗ «О бухгалтерском учете».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10 (показатель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 применяется при реализации инвестиционных проектов по строительству объектов жилой недвижимости)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17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151466</TotalTime>
  <Words>2249</Words>
  <Application>Microsoft Office PowerPoint</Application>
  <PresentationFormat>Произвольный</PresentationFormat>
  <Paragraphs>332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Aparajita</vt:lpstr>
      <vt:lpstr>Arial</vt:lpstr>
      <vt:lpstr>Arial Black</vt:lpstr>
      <vt:lpstr>Arial Narrow</vt:lpstr>
      <vt:lpstr>Book Antiqua</vt:lpstr>
      <vt:lpstr>Calibri</vt:lpstr>
      <vt:lpstr>Courier New</vt:lpstr>
      <vt:lpstr>Times New Roman</vt:lpstr>
      <vt:lpstr>Title</vt:lpstr>
      <vt:lpstr>Финансовая поддержка субъектов МСП</vt:lpstr>
      <vt:lpstr>Базовые требования к потенциальному заемщику</vt:lpstr>
      <vt:lpstr>1. Механизм гарантийной поддержки Корпорации  Предоставление независимых гарантий Корпорации  для обеспечения кредитов субъектов МСП в банках-партнерах и организациях-партнерах</vt:lpstr>
      <vt:lpstr>Презентация PowerPoint</vt:lpstr>
      <vt:lpstr>Преимущества независимой гарантии Корпорации  для субъекта МСП</vt:lpstr>
      <vt:lpstr>Презентация PowerPoint</vt:lpstr>
      <vt:lpstr>2. Программа стимулирования кредитования  субъектов малого и среднего предпринимательства  «ПРОГРАММА СТИМУЛИРОВАНИЯ КРЕДИТОВАНИЯ»</vt:lpstr>
      <vt:lpstr>Условия Программы стимулирования кредитования  и уполномоченные банки</vt:lpstr>
      <vt:lpstr>Программа стимулирования кредитования.  Требования к проектам и заемщикам – субъектам МСП</vt:lpstr>
      <vt:lpstr>3. Совместная программа субсидирования Минэкономразвития России и Корпорации МСП в соответствии с постановлением Правительства РФ от 30.12.2017 № 1706</vt:lpstr>
      <vt:lpstr>Условия Программы субсидирования и уполномоченные банки</vt:lpstr>
      <vt:lpstr>Условия Программы субсидирования, приоритетные отрасли </vt:lpstr>
      <vt:lpstr>4. Условия программы льготного лизинга оборудования для субъектов индивидуального и малого предпринимательства, реализуемой региональными лизинговыми компаниями (РЛК)</vt:lpstr>
      <vt:lpstr>Программа льготного лизинга оборудования для субъектов ИМП* Общая информация</vt:lpstr>
      <vt:lpstr>Лизинговые продукты для приобретения оборудования в рамках Программы льготного лизинга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Музыка Виталий Олегович</cp:lastModifiedBy>
  <cp:revision>4609</cp:revision>
  <cp:lastPrinted>2018-02-01T09:35:01Z</cp:lastPrinted>
  <dcterms:created xsi:type="dcterms:W3CDTF">2010-08-23T12:41:44Z</dcterms:created>
  <dcterms:modified xsi:type="dcterms:W3CDTF">2018-11-09T16:17:20Z</dcterms:modified>
</cp:coreProperties>
</file>